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2" r:id="rId3"/>
    <p:sldMasterId id="2147483705" r:id="rId4"/>
  </p:sldMasterIdLst>
  <p:notesMasterIdLst>
    <p:notesMasterId r:id="rId19"/>
  </p:notesMasterIdLst>
  <p:sldIdLst>
    <p:sldId id="301" r:id="rId5"/>
    <p:sldId id="359" r:id="rId6"/>
    <p:sldId id="307" r:id="rId7"/>
    <p:sldId id="333" r:id="rId8"/>
    <p:sldId id="360" r:id="rId9"/>
    <p:sldId id="338" r:id="rId10"/>
    <p:sldId id="344" r:id="rId11"/>
    <p:sldId id="340" r:id="rId12"/>
    <p:sldId id="327" r:id="rId13"/>
    <p:sldId id="357" r:id="rId14"/>
    <p:sldId id="328" r:id="rId15"/>
    <p:sldId id="356" r:id="rId16"/>
    <p:sldId id="361" r:id="rId17"/>
    <p:sldId id="32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3597" autoAdjust="0"/>
  </p:normalViewPr>
  <p:slideViewPr>
    <p:cSldViewPr snapToGrid="0">
      <p:cViewPr varScale="1">
        <p:scale>
          <a:sx n="76" d="100"/>
          <a:sy n="76" d="100"/>
        </p:scale>
        <p:origin x="822"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318EC-7210-4968-831F-A17874CB8BF9}" type="doc">
      <dgm:prSet loTypeId="urn:microsoft.com/office/officeart/2005/8/layout/target1" loCatId="relationship" qsTypeId="urn:microsoft.com/office/officeart/2005/8/quickstyle/simple1" qsCatId="simple" csTypeId="urn:microsoft.com/office/officeart/2005/8/colors/colorful4" csCatId="colorful" phldr="1"/>
      <dgm:spPr/>
      <dgm:t>
        <a:bodyPr/>
        <a:lstStyle/>
        <a:p>
          <a:endParaRPr lang="en-US"/>
        </a:p>
      </dgm:t>
    </dgm:pt>
    <dgm:pt modelId="{801D634A-1C8B-47B1-952E-22AFD80993A1}">
      <dgm:prSet phldrT="[Text]" custT="1"/>
      <dgm:spPr/>
      <dgm:t>
        <a:bodyPr/>
        <a:lstStyle/>
        <a:p>
          <a:r>
            <a:rPr lang="en-US" sz="2000" dirty="0">
              <a:solidFill>
                <a:schemeClr val="accent4"/>
              </a:solidFill>
            </a:rPr>
            <a:t>2019: Next Level? (One State-Level Goal)</a:t>
          </a:r>
          <a:endParaRPr lang="en-US" sz="1050" dirty="0">
            <a:solidFill>
              <a:schemeClr val="accent4"/>
            </a:solidFill>
          </a:endParaRPr>
        </a:p>
      </dgm:t>
    </dgm:pt>
    <dgm:pt modelId="{CBDDC3C5-571D-4CD0-9659-6F5541398902}" type="parTrans" cxnId="{C4D5CD33-2013-4229-BC9C-3F20DC632B1F}">
      <dgm:prSet/>
      <dgm:spPr/>
      <dgm:t>
        <a:bodyPr/>
        <a:lstStyle/>
        <a:p>
          <a:endParaRPr lang="en-US"/>
        </a:p>
      </dgm:t>
    </dgm:pt>
    <dgm:pt modelId="{24F3E88C-5E9F-40B9-A688-75018B88E4BF}" type="sibTrans" cxnId="{C4D5CD33-2013-4229-BC9C-3F20DC632B1F}">
      <dgm:prSet/>
      <dgm:spPr/>
      <dgm:t>
        <a:bodyPr/>
        <a:lstStyle/>
        <a:p>
          <a:endParaRPr lang="en-US"/>
        </a:p>
      </dgm:t>
    </dgm:pt>
    <dgm:pt modelId="{C59FF688-DFF8-4C2F-B885-972E85B7B394}">
      <dgm:prSet phldrT="[Text]" custT="1"/>
      <dgm:spPr/>
      <dgm:t>
        <a:bodyPr/>
        <a:lstStyle/>
        <a:p>
          <a:r>
            <a:rPr lang="en-US" sz="2000" baseline="0" dirty="0">
              <a:solidFill>
                <a:srgbClr val="04DEB4"/>
              </a:solidFill>
            </a:rPr>
            <a:t>2016: Big 3 Completion Plan (Three Goals)</a:t>
          </a:r>
        </a:p>
      </dgm:t>
    </dgm:pt>
    <dgm:pt modelId="{29B8954B-2C3A-4362-90DD-A7A43452C04E}" type="parTrans" cxnId="{C7E8182F-FC81-45FF-8B7A-2A0F6E404CDC}">
      <dgm:prSet/>
      <dgm:spPr/>
      <dgm:t>
        <a:bodyPr/>
        <a:lstStyle/>
        <a:p>
          <a:endParaRPr lang="en-US"/>
        </a:p>
      </dgm:t>
    </dgm:pt>
    <dgm:pt modelId="{52CCC9E6-CA1A-4AB5-93B7-EE2D495103BF}" type="sibTrans" cxnId="{C7E8182F-FC81-45FF-8B7A-2A0F6E404CDC}">
      <dgm:prSet/>
      <dgm:spPr/>
      <dgm:t>
        <a:bodyPr/>
        <a:lstStyle/>
        <a:p>
          <a:endParaRPr lang="en-US"/>
        </a:p>
      </dgm:t>
    </dgm:pt>
    <dgm:pt modelId="{46D33382-1DFC-4B0A-9FA6-A9D6B4A3907B}">
      <dgm:prSet phldrT="[Text]" custT="1"/>
      <dgm:spPr/>
      <dgm:t>
        <a:bodyPr/>
        <a:lstStyle/>
        <a:p>
          <a:r>
            <a:rPr lang="en-US" sz="2000" dirty="0">
              <a:solidFill>
                <a:schemeClr val="accent5"/>
              </a:solidFill>
            </a:rPr>
            <a:t>2012: Vision Project (Seven Goals)</a:t>
          </a:r>
        </a:p>
      </dgm:t>
    </dgm:pt>
    <dgm:pt modelId="{D45FF313-4D64-4347-8AC3-35708F09EEDD}" type="parTrans" cxnId="{DD28A976-96CF-4696-9A6D-9F9C75EBF537}">
      <dgm:prSet/>
      <dgm:spPr/>
      <dgm:t>
        <a:bodyPr/>
        <a:lstStyle/>
        <a:p>
          <a:endParaRPr lang="en-US"/>
        </a:p>
      </dgm:t>
    </dgm:pt>
    <dgm:pt modelId="{01559998-4EFF-4407-93F3-F65B8C2322AC}" type="sibTrans" cxnId="{DD28A976-96CF-4696-9A6D-9F9C75EBF537}">
      <dgm:prSet/>
      <dgm:spPr/>
      <dgm:t>
        <a:bodyPr/>
        <a:lstStyle/>
        <a:p>
          <a:endParaRPr lang="en-US"/>
        </a:p>
      </dgm:t>
    </dgm:pt>
    <dgm:pt modelId="{58E10977-5EC6-4936-A705-EDE8F2890071}" type="pres">
      <dgm:prSet presAssocID="{07C318EC-7210-4968-831F-A17874CB8BF9}" presName="composite" presStyleCnt="0">
        <dgm:presLayoutVars>
          <dgm:chMax val="5"/>
          <dgm:dir/>
          <dgm:resizeHandles val="exact"/>
        </dgm:presLayoutVars>
      </dgm:prSet>
      <dgm:spPr/>
    </dgm:pt>
    <dgm:pt modelId="{74FA69F9-E961-4627-A901-EC54560FE823}" type="pres">
      <dgm:prSet presAssocID="{801D634A-1C8B-47B1-952E-22AFD80993A1}" presName="circle1" presStyleLbl="lnNode1" presStyleIdx="0" presStyleCnt="3"/>
      <dgm:spPr/>
    </dgm:pt>
    <dgm:pt modelId="{4A1BAE14-0761-4877-B0E6-0F7437D70CF8}" type="pres">
      <dgm:prSet presAssocID="{801D634A-1C8B-47B1-952E-22AFD80993A1}" presName="text1" presStyleLbl="revTx" presStyleIdx="0" presStyleCnt="3" custScaleX="192278" custLinFactNeighborX="47664" custLinFactNeighborY="5504">
        <dgm:presLayoutVars>
          <dgm:bulletEnabled val="1"/>
        </dgm:presLayoutVars>
      </dgm:prSet>
      <dgm:spPr/>
    </dgm:pt>
    <dgm:pt modelId="{AD6BD09E-8BD2-4674-9D1F-B9BA426B0313}" type="pres">
      <dgm:prSet presAssocID="{801D634A-1C8B-47B1-952E-22AFD80993A1}" presName="line1" presStyleLbl="callout" presStyleIdx="0" presStyleCnt="6"/>
      <dgm:spPr/>
    </dgm:pt>
    <dgm:pt modelId="{8CDD2F42-CB7F-4829-B111-FD0D870DC9B8}" type="pres">
      <dgm:prSet presAssocID="{801D634A-1C8B-47B1-952E-22AFD80993A1}" presName="d1" presStyleLbl="callout" presStyleIdx="1" presStyleCnt="6"/>
      <dgm:spPr/>
    </dgm:pt>
    <dgm:pt modelId="{39B46111-21F7-4F83-9084-097F6FBD1F32}" type="pres">
      <dgm:prSet presAssocID="{C59FF688-DFF8-4C2F-B885-972E85B7B394}" presName="circle2" presStyleLbl="lnNode1" presStyleIdx="1" presStyleCnt="3"/>
      <dgm:spPr/>
    </dgm:pt>
    <dgm:pt modelId="{873DBF28-0741-48D8-BD95-7506A032E8DE}" type="pres">
      <dgm:prSet presAssocID="{C59FF688-DFF8-4C2F-B885-972E85B7B394}" presName="text2" presStyleLbl="revTx" presStyleIdx="1" presStyleCnt="3" custScaleX="188926" custLinFactNeighborX="46517" custLinFactNeighborY="-2550">
        <dgm:presLayoutVars>
          <dgm:bulletEnabled val="1"/>
        </dgm:presLayoutVars>
      </dgm:prSet>
      <dgm:spPr/>
    </dgm:pt>
    <dgm:pt modelId="{934E072F-1B1E-406E-84BD-FFB436450C86}" type="pres">
      <dgm:prSet presAssocID="{C59FF688-DFF8-4C2F-B885-972E85B7B394}" presName="line2" presStyleLbl="callout" presStyleIdx="2" presStyleCnt="6"/>
      <dgm:spPr/>
    </dgm:pt>
    <dgm:pt modelId="{E22180CF-8FD5-4CD6-9991-E19BA376102D}" type="pres">
      <dgm:prSet presAssocID="{C59FF688-DFF8-4C2F-B885-972E85B7B394}" presName="d2" presStyleLbl="callout" presStyleIdx="3" presStyleCnt="6"/>
      <dgm:spPr/>
    </dgm:pt>
    <dgm:pt modelId="{736EE039-E56C-4D79-BAE1-F1F59B755C03}" type="pres">
      <dgm:prSet presAssocID="{46D33382-1DFC-4B0A-9FA6-A9D6B4A3907B}" presName="circle3" presStyleLbl="lnNode1" presStyleIdx="2" presStyleCnt="3"/>
      <dgm:spPr/>
    </dgm:pt>
    <dgm:pt modelId="{79F56EA2-7619-42F0-8EEA-F07256287FB7}" type="pres">
      <dgm:prSet presAssocID="{46D33382-1DFC-4B0A-9FA6-A9D6B4A3907B}" presName="text3" presStyleLbl="revTx" presStyleIdx="2" presStyleCnt="3" custScaleX="181701" custScaleY="91118" custLinFactNeighborX="42324" custLinFactNeighborY="1150">
        <dgm:presLayoutVars>
          <dgm:bulletEnabled val="1"/>
        </dgm:presLayoutVars>
      </dgm:prSet>
      <dgm:spPr/>
    </dgm:pt>
    <dgm:pt modelId="{6D4027E8-2DBB-4FA8-81F6-EC6A85A84EC3}" type="pres">
      <dgm:prSet presAssocID="{46D33382-1DFC-4B0A-9FA6-A9D6B4A3907B}" presName="line3" presStyleLbl="callout" presStyleIdx="4" presStyleCnt="6"/>
      <dgm:spPr/>
    </dgm:pt>
    <dgm:pt modelId="{98A758C4-1BCC-4989-AF77-3CEFAAE345A9}" type="pres">
      <dgm:prSet presAssocID="{46D33382-1DFC-4B0A-9FA6-A9D6B4A3907B}" presName="d3" presStyleLbl="callout" presStyleIdx="5" presStyleCnt="6"/>
      <dgm:spPr/>
    </dgm:pt>
  </dgm:ptLst>
  <dgm:cxnLst>
    <dgm:cxn modelId="{ACEA6720-5E82-454B-B0B1-A8DACD18965D}" type="presOf" srcId="{C59FF688-DFF8-4C2F-B885-972E85B7B394}" destId="{873DBF28-0741-48D8-BD95-7506A032E8DE}" srcOrd="0" destOrd="0" presId="urn:microsoft.com/office/officeart/2005/8/layout/target1"/>
    <dgm:cxn modelId="{C7E8182F-FC81-45FF-8B7A-2A0F6E404CDC}" srcId="{07C318EC-7210-4968-831F-A17874CB8BF9}" destId="{C59FF688-DFF8-4C2F-B885-972E85B7B394}" srcOrd="1" destOrd="0" parTransId="{29B8954B-2C3A-4362-90DD-A7A43452C04E}" sibTransId="{52CCC9E6-CA1A-4AB5-93B7-EE2D495103BF}"/>
    <dgm:cxn modelId="{C4D5CD33-2013-4229-BC9C-3F20DC632B1F}" srcId="{07C318EC-7210-4968-831F-A17874CB8BF9}" destId="{801D634A-1C8B-47B1-952E-22AFD80993A1}" srcOrd="0" destOrd="0" parTransId="{CBDDC3C5-571D-4CD0-9659-6F5541398902}" sibTransId="{24F3E88C-5E9F-40B9-A688-75018B88E4BF}"/>
    <dgm:cxn modelId="{DD28A976-96CF-4696-9A6D-9F9C75EBF537}" srcId="{07C318EC-7210-4968-831F-A17874CB8BF9}" destId="{46D33382-1DFC-4B0A-9FA6-A9D6B4A3907B}" srcOrd="2" destOrd="0" parTransId="{D45FF313-4D64-4347-8AC3-35708F09EEDD}" sibTransId="{01559998-4EFF-4407-93F3-F65B8C2322AC}"/>
    <dgm:cxn modelId="{D88C6D7F-E7BE-4367-AF92-87D612313F8C}" type="presOf" srcId="{801D634A-1C8B-47B1-952E-22AFD80993A1}" destId="{4A1BAE14-0761-4877-B0E6-0F7437D70CF8}" srcOrd="0" destOrd="0" presId="urn:microsoft.com/office/officeart/2005/8/layout/target1"/>
    <dgm:cxn modelId="{90693BAF-B330-4C8A-B109-01A9C7D12F44}" type="presOf" srcId="{07C318EC-7210-4968-831F-A17874CB8BF9}" destId="{58E10977-5EC6-4936-A705-EDE8F2890071}" srcOrd="0" destOrd="0" presId="urn:microsoft.com/office/officeart/2005/8/layout/target1"/>
    <dgm:cxn modelId="{0DD2D5F2-460D-441F-8B49-4911B7D7F895}" type="presOf" srcId="{46D33382-1DFC-4B0A-9FA6-A9D6B4A3907B}" destId="{79F56EA2-7619-42F0-8EEA-F07256287FB7}" srcOrd="0" destOrd="0" presId="urn:microsoft.com/office/officeart/2005/8/layout/target1"/>
    <dgm:cxn modelId="{6FCAB641-87AE-46E6-A110-26843B91BE1A}" type="presParOf" srcId="{58E10977-5EC6-4936-A705-EDE8F2890071}" destId="{74FA69F9-E961-4627-A901-EC54560FE823}" srcOrd="0" destOrd="0" presId="urn:microsoft.com/office/officeart/2005/8/layout/target1"/>
    <dgm:cxn modelId="{76310585-7F7B-47FC-B1AF-CC02382AA39A}" type="presParOf" srcId="{58E10977-5EC6-4936-A705-EDE8F2890071}" destId="{4A1BAE14-0761-4877-B0E6-0F7437D70CF8}" srcOrd="1" destOrd="0" presId="urn:microsoft.com/office/officeart/2005/8/layout/target1"/>
    <dgm:cxn modelId="{CC8C5651-DC83-43D3-990B-E3814C04E300}" type="presParOf" srcId="{58E10977-5EC6-4936-A705-EDE8F2890071}" destId="{AD6BD09E-8BD2-4674-9D1F-B9BA426B0313}" srcOrd="2" destOrd="0" presId="urn:microsoft.com/office/officeart/2005/8/layout/target1"/>
    <dgm:cxn modelId="{10FC77DF-30D0-489E-9B80-C2F29F8B5B9E}" type="presParOf" srcId="{58E10977-5EC6-4936-A705-EDE8F2890071}" destId="{8CDD2F42-CB7F-4829-B111-FD0D870DC9B8}" srcOrd="3" destOrd="0" presId="urn:microsoft.com/office/officeart/2005/8/layout/target1"/>
    <dgm:cxn modelId="{7C0231F8-3C74-4F8E-8178-DD1E027A4CC4}" type="presParOf" srcId="{58E10977-5EC6-4936-A705-EDE8F2890071}" destId="{39B46111-21F7-4F83-9084-097F6FBD1F32}" srcOrd="4" destOrd="0" presId="urn:microsoft.com/office/officeart/2005/8/layout/target1"/>
    <dgm:cxn modelId="{7C0ECAB6-0923-4ED2-BEA0-F0DDF2C31541}" type="presParOf" srcId="{58E10977-5EC6-4936-A705-EDE8F2890071}" destId="{873DBF28-0741-48D8-BD95-7506A032E8DE}" srcOrd="5" destOrd="0" presId="urn:microsoft.com/office/officeart/2005/8/layout/target1"/>
    <dgm:cxn modelId="{912F0609-6CB1-46F8-BD91-C3B86747CEEC}" type="presParOf" srcId="{58E10977-5EC6-4936-A705-EDE8F2890071}" destId="{934E072F-1B1E-406E-84BD-FFB436450C86}" srcOrd="6" destOrd="0" presId="urn:microsoft.com/office/officeart/2005/8/layout/target1"/>
    <dgm:cxn modelId="{4D3E0C48-2CD0-4B95-9F37-23EF82098D37}" type="presParOf" srcId="{58E10977-5EC6-4936-A705-EDE8F2890071}" destId="{E22180CF-8FD5-4CD6-9991-E19BA376102D}" srcOrd="7" destOrd="0" presId="urn:microsoft.com/office/officeart/2005/8/layout/target1"/>
    <dgm:cxn modelId="{AFFD62BA-A662-4FDD-BAB2-CB112D6D60D6}" type="presParOf" srcId="{58E10977-5EC6-4936-A705-EDE8F2890071}" destId="{736EE039-E56C-4D79-BAE1-F1F59B755C03}" srcOrd="8" destOrd="0" presId="urn:microsoft.com/office/officeart/2005/8/layout/target1"/>
    <dgm:cxn modelId="{618D87B4-F20E-4A77-A29C-DCBC81FA41AF}" type="presParOf" srcId="{58E10977-5EC6-4936-A705-EDE8F2890071}" destId="{79F56EA2-7619-42F0-8EEA-F07256287FB7}" srcOrd="9" destOrd="0" presId="urn:microsoft.com/office/officeart/2005/8/layout/target1"/>
    <dgm:cxn modelId="{E05A3EDD-DE20-48B3-AE1F-7206BD4569FE}" type="presParOf" srcId="{58E10977-5EC6-4936-A705-EDE8F2890071}" destId="{6D4027E8-2DBB-4FA8-81F6-EC6A85A84EC3}" srcOrd="10" destOrd="0" presId="urn:microsoft.com/office/officeart/2005/8/layout/target1"/>
    <dgm:cxn modelId="{48EE3B82-A502-484C-A2E2-DB368CDD8D8F}" type="presParOf" srcId="{58E10977-5EC6-4936-A705-EDE8F2890071}" destId="{98A758C4-1BCC-4989-AF77-3CEFAAE345A9}"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082A6-6374-4852-BA5C-8AF4A743F042}"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CC0BBA77-C0EF-4E00-9768-78CAB207B7C6}">
      <dgm:prSet phldrT="[Text]"/>
      <dgm:spPr/>
      <dgm:t>
        <a:bodyPr/>
        <a:lstStyle/>
        <a:p>
          <a:r>
            <a:rPr lang="en-US" dirty="0"/>
            <a:t>Equity</a:t>
          </a:r>
        </a:p>
      </dgm:t>
    </dgm:pt>
    <dgm:pt modelId="{09A4C985-330B-487E-8CFD-257A264C9174}" type="parTrans" cxnId="{60B10FF5-0C7A-4105-B82B-D487DE647B18}">
      <dgm:prSet/>
      <dgm:spPr/>
      <dgm:t>
        <a:bodyPr/>
        <a:lstStyle/>
        <a:p>
          <a:endParaRPr lang="en-US"/>
        </a:p>
      </dgm:t>
    </dgm:pt>
    <dgm:pt modelId="{BD6DB9A2-4B41-4BDE-869A-2842422C421C}" type="sibTrans" cxnId="{60B10FF5-0C7A-4105-B82B-D487DE647B18}">
      <dgm:prSet/>
      <dgm:spPr/>
      <dgm:t>
        <a:bodyPr/>
        <a:lstStyle/>
        <a:p>
          <a:endParaRPr lang="en-US"/>
        </a:p>
      </dgm:t>
    </dgm:pt>
    <dgm:pt modelId="{F0FA2304-20F9-43B6-A192-D467FD5A622C}">
      <dgm:prSet phldrT="[Text]" custT="1"/>
      <dgm:spPr/>
      <dgm:t>
        <a:bodyPr/>
        <a:lstStyle/>
        <a:p>
          <a:r>
            <a:rPr lang="en-US" sz="1600" dirty="0"/>
            <a:t>College Enrollment</a:t>
          </a:r>
        </a:p>
      </dgm:t>
    </dgm:pt>
    <dgm:pt modelId="{7C29069A-FD84-44EE-AE90-7AFC99E48E7A}" type="parTrans" cxnId="{58E5A3F9-B7E2-48FA-AB73-A971535CF230}">
      <dgm:prSet/>
      <dgm:spPr/>
      <dgm:t>
        <a:bodyPr/>
        <a:lstStyle/>
        <a:p>
          <a:endParaRPr lang="en-US"/>
        </a:p>
      </dgm:t>
    </dgm:pt>
    <dgm:pt modelId="{F44E5CAD-6C52-41A7-AAB2-85AC08B3C8B8}" type="sibTrans" cxnId="{58E5A3F9-B7E2-48FA-AB73-A971535CF230}">
      <dgm:prSet/>
      <dgm:spPr/>
      <dgm:t>
        <a:bodyPr/>
        <a:lstStyle/>
        <a:p>
          <a:endParaRPr lang="en-US"/>
        </a:p>
      </dgm:t>
    </dgm:pt>
    <dgm:pt modelId="{D21A6E09-98B5-4694-A4BE-B7D3771FA286}">
      <dgm:prSet phldrT="[Text]" custT="1"/>
      <dgm:spPr/>
      <dgm:t>
        <a:bodyPr/>
        <a:lstStyle/>
        <a:p>
          <a:r>
            <a:rPr lang="en-US" sz="1600" dirty="0">
              <a:solidFill>
                <a:schemeClr val="bg1"/>
              </a:solidFill>
            </a:rPr>
            <a:t>Workforce/Community Impact</a:t>
          </a:r>
        </a:p>
      </dgm:t>
    </dgm:pt>
    <dgm:pt modelId="{9E2D0A77-577A-4404-8F36-BF152AC81DF0}" type="parTrans" cxnId="{6C1ED944-E15A-4CE8-AEA0-27C252C4703D}">
      <dgm:prSet/>
      <dgm:spPr/>
      <dgm:t>
        <a:bodyPr/>
        <a:lstStyle/>
        <a:p>
          <a:endParaRPr lang="en-US"/>
        </a:p>
      </dgm:t>
    </dgm:pt>
    <dgm:pt modelId="{D2C5B796-06F9-4039-B8EF-D3BE624E747D}" type="sibTrans" cxnId="{6C1ED944-E15A-4CE8-AEA0-27C252C4703D}">
      <dgm:prSet/>
      <dgm:spPr/>
      <dgm:t>
        <a:bodyPr/>
        <a:lstStyle/>
        <a:p>
          <a:endParaRPr lang="en-US"/>
        </a:p>
      </dgm:t>
    </dgm:pt>
    <dgm:pt modelId="{AC42E1A4-FA2A-453C-93A0-A4537CE94AFC}">
      <dgm:prSet phldrT="[Text]" custT="1"/>
      <dgm:spPr/>
      <dgm:t>
        <a:bodyPr/>
        <a:lstStyle/>
        <a:p>
          <a:r>
            <a:rPr lang="en-US" sz="1600" dirty="0"/>
            <a:t>Student Success</a:t>
          </a:r>
        </a:p>
      </dgm:t>
    </dgm:pt>
    <dgm:pt modelId="{B59324E5-A45B-4FAD-968E-ED926D53A714}" type="parTrans" cxnId="{0BD6FB7B-2068-4420-8102-70EE44F0D200}">
      <dgm:prSet/>
      <dgm:spPr/>
      <dgm:t>
        <a:bodyPr/>
        <a:lstStyle/>
        <a:p>
          <a:endParaRPr lang="en-US"/>
        </a:p>
      </dgm:t>
    </dgm:pt>
    <dgm:pt modelId="{2430E657-3087-483E-B988-D4746D1D579C}" type="sibTrans" cxnId="{0BD6FB7B-2068-4420-8102-70EE44F0D200}">
      <dgm:prSet/>
      <dgm:spPr/>
      <dgm:t>
        <a:bodyPr/>
        <a:lstStyle/>
        <a:p>
          <a:endParaRPr lang="en-US"/>
        </a:p>
      </dgm:t>
    </dgm:pt>
    <dgm:pt modelId="{75FAB865-FDD1-40BB-9E75-DCF1D9FEA0DE}" type="pres">
      <dgm:prSet presAssocID="{0D9082A6-6374-4852-BA5C-8AF4A743F042}" presName="Name0" presStyleCnt="0">
        <dgm:presLayoutVars>
          <dgm:chMax val="1"/>
          <dgm:dir/>
          <dgm:animLvl val="ctr"/>
          <dgm:resizeHandles val="exact"/>
        </dgm:presLayoutVars>
      </dgm:prSet>
      <dgm:spPr/>
    </dgm:pt>
    <dgm:pt modelId="{045626D5-FE64-44AA-8AFF-FA503817F35E}" type="pres">
      <dgm:prSet presAssocID="{CC0BBA77-C0EF-4E00-9768-78CAB207B7C6}" presName="centerShape" presStyleLbl="node0" presStyleIdx="0" presStyleCnt="1" custScaleX="137431" custScaleY="137079" custLinFactNeighborX="-1082" custLinFactNeighborY="-43389"/>
      <dgm:spPr/>
    </dgm:pt>
    <dgm:pt modelId="{0A8802C2-6B3A-457B-8645-5B76C5132DE7}" type="pres">
      <dgm:prSet presAssocID="{7C29069A-FD84-44EE-AE90-7AFC99E48E7A}" presName="parTrans" presStyleLbl="sibTrans2D1" presStyleIdx="0" presStyleCnt="3"/>
      <dgm:spPr/>
    </dgm:pt>
    <dgm:pt modelId="{3F2E42F0-2185-4A4F-A355-2B36F214FEDE}" type="pres">
      <dgm:prSet presAssocID="{7C29069A-FD84-44EE-AE90-7AFC99E48E7A}" presName="connectorText" presStyleLbl="sibTrans2D1" presStyleIdx="0" presStyleCnt="3"/>
      <dgm:spPr/>
    </dgm:pt>
    <dgm:pt modelId="{20F40E8A-15B8-45A7-BF5F-017A8739DBF8}" type="pres">
      <dgm:prSet presAssocID="{F0FA2304-20F9-43B6-A192-D467FD5A622C}" presName="node" presStyleLbl="node1" presStyleIdx="0" presStyleCnt="3" custScaleX="97016" custScaleY="96067" custRadScaleRad="128916" custRadScaleInc="145084">
        <dgm:presLayoutVars>
          <dgm:bulletEnabled val="1"/>
        </dgm:presLayoutVars>
      </dgm:prSet>
      <dgm:spPr/>
    </dgm:pt>
    <dgm:pt modelId="{56A42954-02A9-4F6F-88A0-31B9EC0A2BE9}" type="pres">
      <dgm:prSet presAssocID="{B59324E5-A45B-4FAD-968E-ED926D53A714}" presName="parTrans" presStyleLbl="sibTrans2D1" presStyleIdx="1" presStyleCnt="3"/>
      <dgm:spPr/>
    </dgm:pt>
    <dgm:pt modelId="{B39BE9FB-AA96-41E4-83F5-5F9429BC8E6B}" type="pres">
      <dgm:prSet presAssocID="{B59324E5-A45B-4FAD-968E-ED926D53A714}" presName="connectorText" presStyleLbl="sibTrans2D1" presStyleIdx="1" presStyleCnt="3"/>
      <dgm:spPr/>
    </dgm:pt>
    <dgm:pt modelId="{F7252933-C61C-489D-9735-2D9FBE2BAE47}" type="pres">
      <dgm:prSet presAssocID="{AC42E1A4-FA2A-453C-93A0-A4537CE94AFC}" presName="node" presStyleLbl="node1" presStyleIdx="1" presStyleCnt="3" custScaleX="105626" custScaleY="97250" custRadScaleRad="37291" custRadScaleInc="104486">
        <dgm:presLayoutVars>
          <dgm:bulletEnabled val="1"/>
        </dgm:presLayoutVars>
      </dgm:prSet>
      <dgm:spPr/>
    </dgm:pt>
    <dgm:pt modelId="{5C1F5C9A-963F-49D3-BC99-D93000D50FC0}" type="pres">
      <dgm:prSet presAssocID="{9E2D0A77-577A-4404-8F36-BF152AC81DF0}" presName="parTrans" presStyleLbl="sibTrans2D1" presStyleIdx="2" presStyleCnt="3" custLinFactNeighborX="16350" custLinFactNeighborY="34659"/>
      <dgm:spPr/>
    </dgm:pt>
    <dgm:pt modelId="{118A57B4-CDB1-45AA-9032-1B6139DD5CFB}" type="pres">
      <dgm:prSet presAssocID="{9E2D0A77-577A-4404-8F36-BF152AC81DF0}" presName="connectorText" presStyleLbl="sibTrans2D1" presStyleIdx="2" presStyleCnt="3"/>
      <dgm:spPr/>
    </dgm:pt>
    <dgm:pt modelId="{D2CD3746-1B54-466B-9995-A62084821FBB}" type="pres">
      <dgm:prSet presAssocID="{D21A6E09-98B5-4694-A4BE-B7D3771FA286}" presName="node" presStyleLbl="node1" presStyleIdx="2" presStyleCnt="3" custScaleX="102483" custScaleY="95674" custRadScaleRad="124652" custRadScaleInc="54455">
        <dgm:presLayoutVars>
          <dgm:bulletEnabled val="1"/>
        </dgm:presLayoutVars>
      </dgm:prSet>
      <dgm:spPr/>
    </dgm:pt>
  </dgm:ptLst>
  <dgm:cxnLst>
    <dgm:cxn modelId="{381C562C-3038-4B11-A123-1534FB902EBA}" type="presOf" srcId="{AC42E1A4-FA2A-453C-93A0-A4537CE94AFC}" destId="{F7252933-C61C-489D-9735-2D9FBE2BAE47}" srcOrd="0" destOrd="0" presId="urn:microsoft.com/office/officeart/2005/8/layout/radial5"/>
    <dgm:cxn modelId="{5257312E-3E3B-4FA2-A778-1F1FB2C761C1}" type="presOf" srcId="{B59324E5-A45B-4FAD-968E-ED926D53A714}" destId="{B39BE9FB-AA96-41E4-83F5-5F9429BC8E6B}" srcOrd="1" destOrd="0" presId="urn:microsoft.com/office/officeart/2005/8/layout/radial5"/>
    <dgm:cxn modelId="{376C0537-E1D3-4072-A755-CB36BA9A35DB}" type="presOf" srcId="{0D9082A6-6374-4852-BA5C-8AF4A743F042}" destId="{75FAB865-FDD1-40BB-9E75-DCF1D9FEA0DE}" srcOrd="0" destOrd="0" presId="urn:microsoft.com/office/officeart/2005/8/layout/radial5"/>
    <dgm:cxn modelId="{3830C644-37FF-48E9-BA6F-9F67B466483F}" type="presOf" srcId="{F0FA2304-20F9-43B6-A192-D467FD5A622C}" destId="{20F40E8A-15B8-45A7-BF5F-017A8739DBF8}" srcOrd="0" destOrd="0" presId="urn:microsoft.com/office/officeart/2005/8/layout/radial5"/>
    <dgm:cxn modelId="{6C1ED944-E15A-4CE8-AEA0-27C252C4703D}" srcId="{CC0BBA77-C0EF-4E00-9768-78CAB207B7C6}" destId="{D21A6E09-98B5-4694-A4BE-B7D3771FA286}" srcOrd="2" destOrd="0" parTransId="{9E2D0A77-577A-4404-8F36-BF152AC81DF0}" sibTransId="{D2C5B796-06F9-4039-B8EF-D3BE624E747D}"/>
    <dgm:cxn modelId="{931E956C-7299-4734-ADBB-FE4B33CA6DF0}" type="presOf" srcId="{CC0BBA77-C0EF-4E00-9768-78CAB207B7C6}" destId="{045626D5-FE64-44AA-8AFF-FA503817F35E}" srcOrd="0" destOrd="0" presId="urn:microsoft.com/office/officeart/2005/8/layout/radial5"/>
    <dgm:cxn modelId="{C6990973-4F3F-4C9B-8C1A-879BAA7D5FF8}" type="presOf" srcId="{7C29069A-FD84-44EE-AE90-7AFC99E48E7A}" destId="{3F2E42F0-2185-4A4F-A355-2B36F214FEDE}" srcOrd="1" destOrd="0" presId="urn:microsoft.com/office/officeart/2005/8/layout/radial5"/>
    <dgm:cxn modelId="{0BD6FB7B-2068-4420-8102-70EE44F0D200}" srcId="{CC0BBA77-C0EF-4E00-9768-78CAB207B7C6}" destId="{AC42E1A4-FA2A-453C-93A0-A4537CE94AFC}" srcOrd="1" destOrd="0" parTransId="{B59324E5-A45B-4FAD-968E-ED926D53A714}" sibTransId="{2430E657-3087-483E-B988-D4746D1D579C}"/>
    <dgm:cxn modelId="{E02F2A9C-14A6-499B-B97D-3CC319F275AB}" type="presOf" srcId="{D21A6E09-98B5-4694-A4BE-B7D3771FA286}" destId="{D2CD3746-1B54-466B-9995-A62084821FBB}" srcOrd="0" destOrd="0" presId="urn:microsoft.com/office/officeart/2005/8/layout/radial5"/>
    <dgm:cxn modelId="{AAA109CF-97AD-4498-B82B-5A6EA3B4CE16}" type="presOf" srcId="{9E2D0A77-577A-4404-8F36-BF152AC81DF0}" destId="{5C1F5C9A-963F-49D3-BC99-D93000D50FC0}" srcOrd="0" destOrd="0" presId="urn:microsoft.com/office/officeart/2005/8/layout/radial5"/>
    <dgm:cxn modelId="{A8F3D4EB-40A5-4246-9404-BF97A6529A89}" type="presOf" srcId="{9E2D0A77-577A-4404-8F36-BF152AC81DF0}" destId="{118A57B4-CDB1-45AA-9032-1B6139DD5CFB}" srcOrd="1" destOrd="0" presId="urn:microsoft.com/office/officeart/2005/8/layout/radial5"/>
    <dgm:cxn modelId="{2984B3F4-FD5A-4D11-9828-53A70C76975C}" type="presOf" srcId="{7C29069A-FD84-44EE-AE90-7AFC99E48E7A}" destId="{0A8802C2-6B3A-457B-8645-5B76C5132DE7}" srcOrd="0" destOrd="0" presId="urn:microsoft.com/office/officeart/2005/8/layout/radial5"/>
    <dgm:cxn modelId="{60B10FF5-0C7A-4105-B82B-D487DE647B18}" srcId="{0D9082A6-6374-4852-BA5C-8AF4A743F042}" destId="{CC0BBA77-C0EF-4E00-9768-78CAB207B7C6}" srcOrd="0" destOrd="0" parTransId="{09A4C985-330B-487E-8CFD-257A264C9174}" sibTransId="{BD6DB9A2-4B41-4BDE-869A-2842422C421C}"/>
    <dgm:cxn modelId="{E63F37F6-0C03-4930-973F-D265FC0DE7BB}" type="presOf" srcId="{B59324E5-A45B-4FAD-968E-ED926D53A714}" destId="{56A42954-02A9-4F6F-88A0-31B9EC0A2BE9}" srcOrd="0" destOrd="0" presId="urn:microsoft.com/office/officeart/2005/8/layout/radial5"/>
    <dgm:cxn modelId="{58E5A3F9-B7E2-48FA-AB73-A971535CF230}" srcId="{CC0BBA77-C0EF-4E00-9768-78CAB207B7C6}" destId="{F0FA2304-20F9-43B6-A192-D467FD5A622C}" srcOrd="0" destOrd="0" parTransId="{7C29069A-FD84-44EE-AE90-7AFC99E48E7A}" sibTransId="{F44E5CAD-6C52-41A7-AAB2-85AC08B3C8B8}"/>
    <dgm:cxn modelId="{94187D72-92EB-46E2-A0C5-846F8B46B234}" type="presParOf" srcId="{75FAB865-FDD1-40BB-9E75-DCF1D9FEA0DE}" destId="{045626D5-FE64-44AA-8AFF-FA503817F35E}" srcOrd="0" destOrd="0" presId="urn:microsoft.com/office/officeart/2005/8/layout/radial5"/>
    <dgm:cxn modelId="{1FEA4476-7E98-4785-83FD-40177352DBC7}" type="presParOf" srcId="{75FAB865-FDD1-40BB-9E75-DCF1D9FEA0DE}" destId="{0A8802C2-6B3A-457B-8645-5B76C5132DE7}" srcOrd="1" destOrd="0" presId="urn:microsoft.com/office/officeart/2005/8/layout/radial5"/>
    <dgm:cxn modelId="{08A8C010-761B-41CA-89BB-D8B257E9CC4B}" type="presParOf" srcId="{0A8802C2-6B3A-457B-8645-5B76C5132DE7}" destId="{3F2E42F0-2185-4A4F-A355-2B36F214FEDE}" srcOrd="0" destOrd="0" presId="urn:microsoft.com/office/officeart/2005/8/layout/radial5"/>
    <dgm:cxn modelId="{7141A603-4E8E-4A8D-9F7B-A937C2DF0D15}" type="presParOf" srcId="{75FAB865-FDD1-40BB-9E75-DCF1D9FEA0DE}" destId="{20F40E8A-15B8-45A7-BF5F-017A8739DBF8}" srcOrd="2" destOrd="0" presId="urn:microsoft.com/office/officeart/2005/8/layout/radial5"/>
    <dgm:cxn modelId="{AA9BB61E-0124-43E9-83EC-A082809240BC}" type="presParOf" srcId="{75FAB865-FDD1-40BB-9E75-DCF1D9FEA0DE}" destId="{56A42954-02A9-4F6F-88A0-31B9EC0A2BE9}" srcOrd="3" destOrd="0" presId="urn:microsoft.com/office/officeart/2005/8/layout/radial5"/>
    <dgm:cxn modelId="{BBAE135D-AD4B-456B-8A2D-EDC53F94E92F}" type="presParOf" srcId="{56A42954-02A9-4F6F-88A0-31B9EC0A2BE9}" destId="{B39BE9FB-AA96-41E4-83F5-5F9429BC8E6B}" srcOrd="0" destOrd="0" presId="urn:microsoft.com/office/officeart/2005/8/layout/radial5"/>
    <dgm:cxn modelId="{AEB2FDF0-3878-4F70-AE00-FBE32AEBFF77}" type="presParOf" srcId="{75FAB865-FDD1-40BB-9E75-DCF1D9FEA0DE}" destId="{F7252933-C61C-489D-9735-2D9FBE2BAE47}" srcOrd="4" destOrd="0" presId="urn:microsoft.com/office/officeart/2005/8/layout/radial5"/>
    <dgm:cxn modelId="{0304A65C-3E37-4AD9-8C0D-3B8F64191252}" type="presParOf" srcId="{75FAB865-FDD1-40BB-9E75-DCF1D9FEA0DE}" destId="{5C1F5C9A-963F-49D3-BC99-D93000D50FC0}" srcOrd="5" destOrd="0" presId="urn:microsoft.com/office/officeart/2005/8/layout/radial5"/>
    <dgm:cxn modelId="{11FAD29D-DF59-45FD-A794-A52DF63055FE}" type="presParOf" srcId="{5C1F5C9A-963F-49D3-BC99-D93000D50FC0}" destId="{118A57B4-CDB1-45AA-9032-1B6139DD5CFB}" srcOrd="0" destOrd="0" presId="urn:microsoft.com/office/officeart/2005/8/layout/radial5"/>
    <dgm:cxn modelId="{E6ECAFA7-AA57-43B9-A4F7-AE17002C1D2A}" type="presParOf" srcId="{75FAB865-FDD1-40BB-9E75-DCF1D9FEA0DE}" destId="{D2CD3746-1B54-466B-9995-A62084821FBB}"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EE039-E56C-4D79-BAE1-F1F59B755C03}">
      <dsp:nvSpPr>
        <dsp:cNvPr id="0" name=""/>
        <dsp:cNvSpPr/>
      </dsp:nvSpPr>
      <dsp:spPr>
        <a:xfrm>
          <a:off x="873875" y="1013367"/>
          <a:ext cx="3040101" cy="3040101"/>
        </a:xfrm>
        <a:prstGeom prst="ellipse">
          <a:avLst/>
        </a:prstGeom>
        <a:solidFill>
          <a:schemeClr val="accent4">
            <a:hueOff val="3349344"/>
            <a:satOff val="0"/>
            <a:lumOff val="921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46111-21F7-4F83-9084-097F6FBD1F32}">
      <dsp:nvSpPr>
        <dsp:cNvPr id="0" name=""/>
        <dsp:cNvSpPr/>
      </dsp:nvSpPr>
      <dsp:spPr>
        <a:xfrm>
          <a:off x="1481895" y="1621387"/>
          <a:ext cx="1824060" cy="1824060"/>
        </a:xfrm>
        <a:prstGeom prst="ellipse">
          <a:avLst/>
        </a:prstGeom>
        <a:solidFill>
          <a:schemeClr val="accent4">
            <a:hueOff val="1674672"/>
            <a:satOff val="0"/>
            <a:lumOff val="4608"/>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A69F9-E961-4627-A901-EC54560FE823}">
      <dsp:nvSpPr>
        <dsp:cNvPr id="0" name=""/>
        <dsp:cNvSpPr/>
      </dsp:nvSpPr>
      <dsp:spPr>
        <a:xfrm>
          <a:off x="2089915" y="2229407"/>
          <a:ext cx="608020" cy="608020"/>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BAE14-0761-4877-B0E6-0F7437D70CF8}">
      <dsp:nvSpPr>
        <dsp:cNvPr id="0" name=""/>
        <dsp:cNvSpPr/>
      </dsp:nvSpPr>
      <dsp:spPr>
        <a:xfrm>
          <a:off x="4443840" y="48803"/>
          <a:ext cx="2922722" cy="886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solidFill>
            </a:rPr>
            <a:t>2019: Next Level? (One State-Level Goal)</a:t>
          </a:r>
          <a:endParaRPr lang="en-US" sz="1050" kern="1200" dirty="0">
            <a:solidFill>
              <a:schemeClr val="accent4"/>
            </a:solidFill>
          </a:endParaRPr>
        </a:p>
      </dsp:txBody>
      <dsp:txXfrm>
        <a:off x="4443840" y="48803"/>
        <a:ext cx="2922722" cy="886696"/>
      </dsp:txXfrm>
    </dsp:sp>
    <dsp:sp modelId="{AD6BD09E-8BD2-4674-9D1F-B9BA426B0313}">
      <dsp:nvSpPr>
        <dsp:cNvPr id="0" name=""/>
        <dsp:cNvSpPr/>
      </dsp:nvSpPr>
      <dsp:spPr>
        <a:xfrm>
          <a:off x="4040647" y="443348"/>
          <a:ext cx="380012"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DD2F42-CB7F-4829-B111-FD0D870DC9B8}">
      <dsp:nvSpPr>
        <dsp:cNvPr id="0" name=""/>
        <dsp:cNvSpPr/>
      </dsp:nvSpPr>
      <dsp:spPr>
        <a:xfrm rot="5400000">
          <a:off x="2171745" y="666035"/>
          <a:ext cx="2089562" cy="1645201"/>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DBF28-0741-48D8-BD95-7506A032E8DE}">
      <dsp:nvSpPr>
        <dsp:cNvPr id="0" name=""/>
        <dsp:cNvSpPr/>
      </dsp:nvSpPr>
      <dsp:spPr>
        <a:xfrm>
          <a:off x="4451881" y="864085"/>
          <a:ext cx="2871770" cy="886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rgbClr val="04DEB4"/>
              </a:solidFill>
            </a:rPr>
            <a:t>2016: Big 3 Completion Plan (Three Goals)</a:t>
          </a:r>
        </a:p>
      </dsp:txBody>
      <dsp:txXfrm>
        <a:off x="4451881" y="864085"/>
        <a:ext cx="2871770" cy="886696"/>
      </dsp:txXfrm>
    </dsp:sp>
    <dsp:sp modelId="{934E072F-1B1E-406E-84BD-FFB436450C86}">
      <dsp:nvSpPr>
        <dsp:cNvPr id="0" name=""/>
        <dsp:cNvSpPr/>
      </dsp:nvSpPr>
      <dsp:spPr>
        <a:xfrm>
          <a:off x="4040647" y="1330044"/>
          <a:ext cx="380012"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180CF-8FD5-4CD6-9991-E19BA376102D}">
      <dsp:nvSpPr>
        <dsp:cNvPr id="0" name=""/>
        <dsp:cNvSpPr/>
      </dsp:nvSpPr>
      <dsp:spPr>
        <a:xfrm rot="5400000">
          <a:off x="2620261" y="1538899"/>
          <a:ext cx="1628278" cy="1209453"/>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56EA2-7619-42F0-8EEA-F07256287FB7}">
      <dsp:nvSpPr>
        <dsp:cNvPr id="0" name=""/>
        <dsp:cNvSpPr/>
      </dsp:nvSpPr>
      <dsp:spPr>
        <a:xfrm>
          <a:off x="4443057" y="1822967"/>
          <a:ext cx="2761946" cy="80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5"/>
              </a:solidFill>
            </a:rPr>
            <a:t>2012: Vision Project (Seven Goals)</a:t>
          </a:r>
        </a:p>
      </dsp:txBody>
      <dsp:txXfrm>
        <a:off x="4443057" y="1822967"/>
        <a:ext cx="2761946" cy="807939"/>
      </dsp:txXfrm>
    </dsp:sp>
    <dsp:sp modelId="{6D4027E8-2DBB-4FA8-81F6-EC6A85A84EC3}">
      <dsp:nvSpPr>
        <dsp:cNvPr id="0" name=""/>
        <dsp:cNvSpPr/>
      </dsp:nvSpPr>
      <dsp:spPr>
        <a:xfrm>
          <a:off x="4040647" y="2216740"/>
          <a:ext cx="380012" cy="0"/>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758C4-1BCC-4989-AF77-3CEFAAE345A9}">
      <dsp:nvSpPr>
        <dsp:cNvPr id="0" name=""/>
        <dsp:cNvSpPr/>
      </dsp:nvSpPr>
      <dsp:spPr>
        <a:xfrm rot="5400000">
          <a:off x="3069335" y="2411053"/>
          <a:ext cx="1163345" cy="773705"/>
        </a:xfrm>
        <a:prstGeom prst="line">
          <a:avLst/>
        </a:prstGeom>
        <a:solidFill>
          <a:schemeClr val="accent4">
            <a:hueOff val="0"/>
            <a:satOff val="0"/>
            <a:lumOff val="0"/>
            <a:alphaOff val="0"/>
          </a:schemeClr>
        </a:solidFill>
        <a:ln w="48000" cap="flat" cmpd="thickThin"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626D5-FE64-44AA-8AFF-FA503817F35E}">
      <dsp:nvSpPr>
        <dsp:cNvPr id="0" name=""/>
        <dsp:cNvSpPr/>
      </dsp:nvSpPr>
      <dsp:spPr>
        <a:xfrm>
          <a:off x="3177095" y="190903"/>
          <a:ext cx="1765413" cy="176089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Equity</a:t>
          </a:r>
        </a:p>
      </dsp:txBody>
      <dsp:txXfrm>
        <a:off x="3435634" y="448780"/>
        <a:ext cx="1248335" cy="1245137"/>
      </dsp:txXfrm>
    </dsp:sp>
    <dsp:sp modelId="{0A8802C2-6B3A-457B-8645-5B76C5132DE7}">
      <dsp:nvSpPr>
        <dsp:cNvPr id="0" name=""/>
        <dsp:cNvSpPr/>
      </dsp:nvSpPr>
      <dsp:spPr>
        <a:xfrm rot="1888530">
          <a:off x="5071955" y="1708266"/>
          <a:ext cx="926552" cy="5327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083712" y="1773087"/>
        <a:ext cx="766736" cy="319631"/>
      </dsp:txXfrm>
    </dsp:sp>
    <dsp:sp modelId="{20F40E8A-15B8-45A7-BF5F-017A8739DBF8}">
      <dsp:nvSpPr>
        <dsp:cNvPr id="0" name=""/>
        <dsp:cNvSpPr/>
      </dsp:nvSpPr>
      <dsp:spPr>
        <a:xfrm>
          <a:off x="6192902" y="2098537"/>
          <a:ext cx="1474710" cy="1460284"/>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College Enrollment</a:t>
          </a:r>
        </a:p>
      </dsp:txBody>
      <dsp:txXfrm>
        <a:off x="6408868" y="2312391"/>
        <a:ext cx="1042778" cy="1032576"/>
      </dsp:txXfrm>
    </dsp:sp>
    <dsp:sp modelId="{56A42954-02A9-4F6F-88A0-31B9EC0A2BE9}">
      <dsp:nvSpPr>
        <dsp:cNvPr id="0" name=""/>
        <dsp:cNvSpPr/>
      </dsp:nvSpPr>
      <dsp:spPr>
        <a:xfrm rot="5388558">
          <a:off x="3773007" y="2218929"/>
          <a:ext cx="583001" cy="5327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852649" y="2245565"/>
        <a:ext cx="423185" cy="319631"/>
      </dsp:txXfrm>
    </dsp:sp>
    <dsp:sp modelId="{F7252933-C61C-489D-9735-2D9FBE2BAE47}">
      <dsp:nvSpPr>
        <dsp:cNvPr id="0" name=""/>
        <dsp:cNvSpPr/>
      </dsp:nvSpPr>
      <dsp:spPr>
        <a:xfrm>
          <a:off x="3266059" y="3051783"/>
          <a:ext cx="1605588" cy="1478267"/>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Student Success</a:t>
          </a:r>
        </a:p>
      </dsp:txBody>
      <dsp:txXfrm>
        <a:off x="3501192" y="3268270"/>
        <a:ext cx="1135322" cy="1045293"/>
      </dsp:txXfrm>
    </dsp:sp>
    <dsp:sp modelId="{5C1F5C9A-963F-49D3-BC99-D93000D50FC0}">
      <dsp:nvSpPr>
        <dsp:cNvPr id="0" name=""/>
        <dsp:cNvSpPr/>
      </dsp:nvSpPr>
      <dsp:spPr>
        <a:xfrm rot="8790362">
          <a:off x="2407475" y="1897382"/>
          <a:ext cx="833706" cy="5327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554022" y="1959829"/>
        <a:ext cx="673890" cy="319631"/>
      </dsp:txXfrm>
    </dsp:sp>
    <dsp:sp modelId="{D2CD3746-1B54-466B-9995-A62084821FBB}">
      <dsp:nvSpPr>
        <dsp:cNvPr id="0" name=""/>
        <dsp:cNvSpPr/>
      </dsp:nvSpPr>
      <dsp:spPr>
        <a:xfrm>
          <a:off x="598066" y="2119514"/>
          <a:ext cx="1557812" cy="1454310"/>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Workforce/Community Impact</a:t>
          </a:r>
        </a:p>
      </dsp:txBody>
      <dsp:txXfrm>
        <a:off x="826202" y="2332493"/>
        <a:ext cx="1101540" cy="1028352"/>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4EB85C-0B29-4B8C-8624-648282EC73AC}" type="datetimeFigureOut">
              <a:rPr lang="en-US" smtClean="0"/>
              <a:t>4/2/2019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C3B241-A911-455B-9D51-5EBD0BD0E70A}" type="slidenum">
              <a:rPr lang="en-US" smtClean="0"/>
              <a:t>‹#›</a:t>
            </a:fld>
            <a:endParaRPr lang="en-US"/>
          </a:p>
        </p:txBody>
      </p:sp>
    </p:spTree>
    <p:extLst>
      <p:ext uri="{BB962C8B-B14F-4D97-AF65-F5344CB8AC3E}">
        <p14:creationId xmlns:p14="http://schemas.microsoft.com/office/powerpoint/2010/main" val="208247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C4DBFA0-E153-4FAE-87CE-1E856C41A756}" type="slidenum">
              <a:rPr lang="en-US">
                <a:solidFill>
                  <a:prstClr val="black"/>
                </a:solidFill>
                <a:latin typeface="Arial" pitchFamily="34" charset="0"/>
              </a:rPr>
              <a:pPr defTabSz="931774" fontAlgn="base">
                <a:spcBef>
                  <a:spcPct val="0"/>
                </a:spcBef>
                <a:spcAft>
                  <a:spcPct val="0"/>
                </a:spcAft>
                <a:defRPr/>
              </a:pPr>
              <a:t>3</a:t>
            </a:fld>
            <a:endParaRPr lang="en-US">
              <a:solidFill>
                <a:prstClr val="black"/>
              </a:solidFill>
              <a:latin typeface="Arial" pitchFamily="34" charset="0"/>
            </a:endParaRPr>
          </a:p>
        </p:txBody>
      </p:sp>
    </p:spTree>
    <p:extLst>
      <p:ext uri="{BB962C8B-B14F-4D97-AF65-F5344CB8AC3E}">
        <p14:creationId xmlns:p14="http://schemas.microsoft.com/office/powerpoint/2010/main" val="394745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3208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C4DBFA0-E153-4FAE-87CE-1E856C41A756}" type="slidenum">
              <a:rPr lang="en-US">
                <a:solidFill>
                  <a:prstClr val="black"/>
                </a:solidFill>
                <a:latin typeface="Arial" pitchFamily="34" charset="0"/>
              </a:rPr>
              <a:pPr defTabSz="931774" fontAlgn="base">
                <a:spcBef>
                  <a:spcPct val="0"/>
                </a:spcBef>
                <a:spcAft>
                  <a:spcPct val="0"/>
                </a:spcAft>
                <a:defRPr/>
              </a:pPr>
              <a:t>4</a:t>
            </a:fld>
            <a:endParaRPr lang="en-US">
              <a:solidFill>
                <a:prstClr val="black"/>
              </a:solidFill>
              <a:latin typeface="Arial" pitchFamily="34" charset="0"/>
            </a:endParaRPr>
          </a:p>
        </p:txBody>
      </p:sp>
    </p:spTree>
    <p:extLst>
      <p:ext uri="{BB962C8B-B14F-4D97-AF65-F5344CB8AC3E}">
        <p14:creationId xmlns:p14="http://schemas.microsoft.com/office/powerpoint/2010/main" val="62477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7667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900BE819-0C98-7E4A-8020-7037F4D575FA}" type="slidenum">
              <a:rPr lang="en-US">
                <a:solidFill>
                  <a:prstClr val="black"/>
                </a:solidFill>
                <a:latin typeface="Arial" pitchFamily="34" charset="0"/>
              </a:rPr>
              <a:pPr defTabSz="931774" fontAlgn="base">
                <a:spcBef>
                  <a:spcPct val="0"/>
                </a:spcBef>
                <a:spcAft>
                  <a:spcPct val="0"/>
                </a:spcAft>
                <a:defRPr/>
              </a:pPr>
              <a:t>6</a:t>
            </a:fld>
            <a:endParaRPr lang="en-US">
              <a:solidFill>
                <a:prstClr val="black"/>
              </a:solidFill>
              <a:latin typeface="Arial" pitchFamily="34" charset="0"/>
            </a:endParaRPr>
          </a:p>
        </p:txBody>
      </p:sp>
    </p:spTree>
    <p:extLst>
      <p:ext uri="{BB962C8B-B14F-4D97-AF65-F5344CB8AC3E}">
        <p14:creationId xmlns:p14="http://schemas.microsoft.com/office/powerpoint/2010/main" val="256957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pPr>
            <a:fld id="{4F7B1513-4E86-1D41-BD9A-2D710C6BEA10}" type="slidenum">
              <a:rPr lang="en-US">
                <a:solidFill>
                  <a:prstClr val="black"/>
                </a:solidFill>
                <a:latin typeface="Arial" pitchFamily="34" charset="0"/>
              </a:rPr>
              <a:pPr defTabSz="931774" fontAlgn="base">
                <a:spcBef>
                  <a:spcPct val="0"/>
                </a:spcBef>
                <a:spcAft>
                  <a:spcPct val="0"/>
                </a:spcAft>
              </a:pPr>
              <a:t>7</a:t>
            </a:fld>
            <a:endParaRPr lang="en-US" dirty="0">
              <a:solidFill>
                <a:prstClr val="black"/>
              </a:solidFill>
              <a:latin typeface="Arial" pitchFamily="34" charset="0"/>
            </a:endParaRPr>
          </a:p>
        </p:txBody>
      </p:sp>
    </p:spTree>
    <p:extLst>
      <p:ext uri="{BB962C8B-B14F-4D97-AF65-F5344CB8AC3E}">
        <p14:creationId xmlns:p14="http://schemas.microsoft.com/office/powerpoint/2010/main" val="36296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C4DBFA0-E153-4FAE-87CE-1E856C41A756}" type="slidenum">
              <a:rPr lang="en-US">
                <a:solidFill>
                  <a:prstClr val="black"/>
                </a:solidFill>
                <a:latin typeface="Arial" pitchFamily="34" charset="0"/>
              </a:rPr>
              <a:pPr defTabSz="931774" fontAlgn="base">
                <a:spcBef>
                  <a:spcPct val="0"/>
                </a:spcBef>
                <a:spcAft>
                  <a:spcPct val="0"/>
                </a:spcAft>
                <a:defRPr/>
              </a:pPr>
              <a:t>9</a:t>
            </a:fld>
            <a:endParaRPr lang="en-US">
              <a:solidFill>
                <a:prstClr val="black"/>
              </a:solidFill>
              <a:latin typeface="Arial" pitchFamily="34" charset="0"/>
            </a:endParaRPr>
          </a:p>
        </p:txBody>
      </p:sp>
    </p:spTree>
    <p:extLst>
      <p:ext uri="{BB962C8B-B14F-4D97-AF65-F5344CB8AC3E}">
        <p14:creationId xmlns:p14="http://schemas.microsoft.com/office/powerpoint/2010/main" val="88055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8426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C4DBFA0-E153-4FAE-87CE-1E856C41A756}" type="slidenum">
              <a:rPr lang="en-US">
                <a:solidFill>
                  <a:prstClr val="black"/>
                </a:solidFill>
                <a:latin typeface="Arial" pitchFamily="34" charset="0"/>
              </a:rPr>
              <a:pPr defTabSz="931774" fontAlgn="base">
                <a:spcBef>
                  <a:spcPct val="0"/>
                </a:spcBef>
                <a:spcAft>
                  <a:spcPct val="0"/>
                </a:spcAft>
                <a:defRPr/>
              </a:pPr>
              <a:t>11</a:t>
            </a:fld>
            <a:endParaRPr lang="en-US">
              <a:solidFill>
                <a:prstClr val="black"/>
              </a:solidFill>
              <a:latin typeface="Arial" pitchFamily="34" charset="0"/>
            </a:endParaRPr>
          </a:p>
        </p:txBody>
      </p:sp>
    </p:spTree>
    <p:extLst>
      <p:ext uri="{BB962C8B-B14F-4D97-AF65-F5344CB8AC3E}">
        <p14:creationId xmlns:p14="http://schemas.microsoft.com/office/powerpoint/2010/main" val="425924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C4DBFA0-E153-4FAE-87CE-1E856C41A756}" type="slidenum">
              <a:rPr lang="en-US">
                <a:solidFill>
                  <a:prstClr val="black"/>
                </a:solidFill>
                <a:latin typeface="Arial" pitchFamily="34" charset="0"/>
              </a:rPr>
              <a:pPr defTabSz="931774" fontAlgn="base">
                <a:spcBef>
                  <a:spcPct val="0"/>
                </a:spcBef>
                <a:spcAft>
                  <a:spcPct val="0"/>
                </a:spcAft>
                <a:defRPr/>
              </a:pPr>
              <a:t>12</a:t>
            </a:fld>
            <a:endParaRPr lang="en-US">
              <a:solidFill>
                <a:prstClr val="black"/>
              </a:solidFill>
              <a:latin typeface="Arial" pitchFamily="34" charset="0"/>
            </a:endParaRPr>
          </a:p>
        </p:txBody>
      </p:sp>
    </p:spTree>
    <p:extLst>
      <p:ext uri="{BB962C8B-B14F-4D97-AF65-F5344CB8AC3E}">
        <p14:creationId xmlns:p14="http://schemas.microsoft.com/office/powerpoint/2010/main" val="351640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2"/>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4500" b="0">
                <a:solidFill>
                  <a:schemeClr val="tx1"/>
                </a:solidFill>
                <a:latin typeface="Franklin Gothic Demi" panose="020B0703020102020204" pitchFamily="34" charset="0"/>
              </a:defRPr>
            </a:lvl1pPr>
            <a:extLst/>
          </a:lstStyle>
          <a:p>
            <a:r>
              <a:rPr lang="en-US"/>
              <a:t>Click to edit Master title style</a:t>
            </a:r>
            <a:endParaRPr lang="en-US" dirty="0"/>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5" y="6248402"/>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7"/>
            <a:ext cx="6019800" cy="733425"/>
          </a:xfrm>
        </p:spPr>
        <p:txBody>
          <a:bodyPr anchor="b"/>
          <a:lstStyle>
            <a:lvl1pPr marL="89297" indent="0">
              <a:buNone/>
              <a:defRPr lang="en-US" sz="1200" kern="1200" baseline="0" dirty="0" smtClean="0">
                <a:solidFill>
                  <a:schemeClr val="bg2"/>
                </a:solidFill>
                <a:latin typeface="+mn-lt"/>
                <a:ea typeface="+mn-ea"/>
                <a:cs typeface="+mn-cs"/>
              </a:defRPr>
            </a:lvl1pPr>
          </a:lstStyle>
          <a:p>
            <a:r>
              <a:rPr lang="en-US" dirty="0"/>
              <a:t>Meeting Name — Month DD, YYYY</a:t>
            </a:r>
          </a:p>
        </p:txBody>
      </p:sp>
    </p:spTree>
    <p:extLst>
      <p:ext uri="{BB962C8B-B14F-4D97-AF65-F5344CB8AC3E}">
        <p14:creationId xmlns:p14="http://schemas.microsoft.com/office/powerpoint/2010/main" val="41166977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79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22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08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814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93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109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985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599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11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081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34290" anchor="ctr"/>
          <a:lstStyle>
            <a:lvl1pPr>
              <a:defRPr sz="2400"/>
            </a:lvl1pPr>
            <a:extLst/>
          </a:lstStyle>
          <a:p>
            <a:pPr fontAlgn="auto">
              <a:spcAft>
                <a:spcPts val="0"/>
              </a:spcAft>
              <a:defRPr/>
            </a:pPr>
            <a:endParaRPr lang="en-US" sz="3000" dirty="0">
              <a:solidFill>
                <a:schemeClr val="bg1"/>
              </a:solidFill>
              <a:latin typeface="+mj-lt"/>
              <a:ea typeface="+mj-ea"/>
              <a:cs typeface="+mj-cs"/>
            </a:endParaRPr>
          </a:p>
        </p:txBody>
      </p:sp>
      <p:sp>
        <p:nvSpPr>
          <p:cNvPr id="6"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900" smtClean="0">
                <a:solidFill>
                  <a:schemeClr val="tx1">
                    <a:tint val="95000"/>
                  </a:schemeClr>
                </a:solidFill>
                <a:latin typeface="+mn-lt"/>
              </a:rPr>
              <a:pPr algn="r" fontAlgn="auto">
                <a:spcBef>
                  <a:spcPts val="0"/>
                </a:spcBef>
                <a:spcAft>
                  <a:spcPts val="0"/>
                </a:spcAft>
                <a:defRPr/>
              </a:pPr>
              <a:t>‹#›</a:t>
            </a:fld>
            <a:endParaRPr lang="en-US" sz="900" dirty="0">
              <a:solidFill>
                <a:schemeClr val="tx1">
                  <a:tint val="95000"/>
                </a:schemeClr>
              </a:solidFill>
              <a:latin typeface="+mn-lt"/>
            </a:endParaRPr>
          </a:p>
        </p:txBody>
      </p:sp>
      <p:sp>
        <p:nvSpPr>
          <p:cNvPr id="3" name="Content Placeholder 2"/>
          <p:cNvSpPr>
            <a:spLocks noGrp="1"/>
          </p:cNvSpPr>
          <p:nvPr>
            <p:ph idx="1"/>
          </p:nvPr>
        </p:nvSpPr>
        <p:spPr>
          <a:xfrm>
            <a:off x="381000" y="1600202"/>
            <a:ext cx="8382000" cy="4625975"/>
          </a:xfrm>
        </p:spPr>
        <p:txBody>
          <a:bodyPr/>
          <a:lstStyle>
            <a:lvl1pPr>
              <a:spcBef>
                <a:spcPts val="900"/>
              </a:spcBef>
              <a:defRPr sz="2400"/>
            </a:lvl1pPr>
            <a:lvl2pPr>
              <a:spcBef>
                <a:spcPts val="360"/>
              </a:spcBef>
              <a:defRPr sz="2100"/>
            </a:lvl2pPr>
            <a:lvl3pPr>
              <a:defRPr sz="18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304801" y="152400"/>
            <a:ext cx="8537222"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Edit Master text styles</a:t>
            </a:r>
          </a:p>
        </p:txBody>
      </p:sp>
      <p:sp>
        <p:nvSpPr>
          <p:cNvPr id="12" name="Title 11"/>
          <p:cNvSpPr>
            <a:spLocks noGrp="1"/>
          </p:cNvSpPr>
          <p:nvPr>
            <p:ph type="title"/>
          </p:nvPr>
        </p:nvSpPr>
        <p:spPr>
          <a:xfrm>
            <a:off x="381000" y="533400"/>
            <a:ext cx="8382000" cy="838200"/>
          </a:xfrm>
        </p:spPr>
        <p:txBody>
          <a:bodyPr/>
          <a:lstStyle>
            <a:lvl1pPr>
              <a:defRPr sz="3000"/>
            </a:lvl1pPr>
          </a:lstStyle>
          <a:p>
            <a:r>
              <a:rPr lang="en-US"/>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739126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iStock_000021583873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6574169"/>
          </a:xfrm>
          <a:prstGeom prst="rect">
            <a:avLst/>
          </a:prstGeom>
        </p:spPr>
      </p:pic>
      <p:sp>
        <p:nvSpPr>
          <p:cNvPr id="2" name="Rectangle 1"/>
          <p:cNvSpPr/>
          <p:nvPr userDrawn="1"/>
        </p:nvSpPr>
        <p:spPr>
          <a:xfrm>
            <a:off x="0" y="5716666"/>
            <a:ext cx="9144000" cy="1141334"/>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4" name="Rectangle 3"/>
          <p:cNvSpPr/>
          <p:nvPr userDrawn="1"/>
        </p:nvSpPr>
        <p:spPr>
          <a:xfrm>
            <a:off x="0" y="0"/>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7" name="Rectangle 6"/>
          <p:cNvSpPr/>
          <p:nvPr userDrawn="1"/>
        </p:nvSpPr>
        <p:spPr>
          <a:xfrm>
            <a:off x="0" y="5657394"/>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12" name="Oval 11"/>
          <p:cNvSpPr/>
          <p:nvPr userDrawn="1"/>
        </p:nvSpPr>
        <p:spPr>
          <a:xfrm>
            <a:off x="2740840" y="1066312"/>
            <a:ext cx="3714989" cy="3714989"/>
          </a:xfrm>
          <a:prstGeom prst="ellipse">
            <a:avLst/>
          </a:prstGeom>
          <a:solidFill>
            <a:schemeClr val="bg1"/>
          </a:solidFill>
          <a:ln w="28575" cmpd="sng">
            <a:solidFill>
              <a:srgbClr val="C4004C"/>
            </a:solidFill>
          </a:ln>
          <a:effectLst>
            <a:outerShdw blurRad="276225"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endParaRPr>
          </a:p>
        </p:txBody>
      </p:sp>
      <p:sp>
        <p:nvSpPr>
          <p:cNvPr id="10" name="Title Placeholder 1"/>
          <p:cNvSpPr txBox="1">
            <a:spLocks/>
          </p:cNvSpPr>
          <p:nvPr userDrawn="1"/>
        </p:nvSpPr>
        <p:spPr bwMode="auto">
          <a:xfrm>
            <a:off x="2774289" y="2706636"/>
            <a:ext cx="3643745" cy="176079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pPr algn="ctr"/>
            <a:endParaRPr lang="en-US" sz="1800" dirty="0">
              <a:solidFill>
                <a:prstClr val="black"/>
              </a:solidFill>
            </a:endParaRPr>
          </a:p>
        </p:txBody>
      </p:sp>
      <p:pic>
        <p:nvPicPr>
          <p:cNvPr id="11" name="Picture 10" descr="StratLabs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585" y="5942228"/>
            <a:ext cx="3358677" cy="649345"/>
          </a:xfrm>
          <a:prstGeom prst="rect">
            <a:avLst/>
          </a:prstGeom>
        </p:spPr>
      </p:pic>
      <p:pic>
        <p:nvPicPr>
          <p:cNvPr id="13" name="Picture 12" descr="Lumina_Support_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27274" y="5965409"/>
            <a:ext cx="1962727" cy="608760"/>
          </a:xfrm>
          <a:prstGeom prst="rect">
            <a:avLst/>
          </a:prstGeom>
        </p:spPr>
      </p:pic>
    </p:spTree>
    <p:extLst>
      <p:ext uri="{BB962C8B-B14F-4D97-AF65-F5344CB8AC3E}">
        <p14:creationId xmlns:p14="http://schemas.microsoft.com/office/powerpoint/2010/main" val="4001467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iStock_000021583873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6574169"/>
          </a:xfrm>
          <a:prstGeom prst="rect">
            <a:avLst/>
          </a:prstGeom>
        </p:spPr>
      </p:pic>
      <p:sp>
        <p:nvSpPr>
          <p:cNvPr id="2" name="Rectangle 1"/>
          <p:cNvSpPr/>
          <p:nvPr userDrawn="1"/>
        </p:nvSpPr>
        <p:spPr>
          <a:xfrm>
            <a:off x="0" y="5716666"/>
            <a:ext cx="9144000" cy="1141334"/>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4" name="Rectangle 3"/>
          <p:cNvSpPr/>
          <p:nvPr userDrawn="1"/>
        </p:nvSpPr>
        <p:spPr>
          <a:xfrm>
            <a:off x="0" y="0"/>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7" name="Rectangle 6"/>
          <p:cNvSpPr/>
          <p:nvPr userDrawn="1"/>
        </p:nvSpPr>
        <p:spPr>
          <a:xfrm>
            <a:off x="0" y="5657394"/>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12" name="Oval 11"/>
          <p:cNvSpPr/>
          <p:nvPr userDrawn="1"/>
        </p:nvSpPr>
        <p:spPr>
          <a:xfrm>
            <a:off x="2740840" y="1066312"/>
            <a:ext cx="3714989" cy="3714989"/>
          </a:xfrm>
          <a:prstGeom prst="ellipse">
            <a:avLst/>
          </a:prstGeom>
          <a:solidFill>
            <a:schemeClr val="bg1"/>
          </a:solidFill>
          <a:ln w="28575" cmpd="sng">
            <a:solidFill>
              <a:srgbClr val="C4004C"/>
            </a:solidFill>
          </a:ln>
          <a:effectLst>
            <a:outerShdw blurRad="276225"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0" name="Title Placeholder 1"/>
          <p:cNvSpPr txBox="1">
            <a:spLocks/>
          </p:cNvSpPr>
          <p:nvPr userDrawn="1"/>
        </p:nvSpPr>
        <p:spPr bwMode="auto">
          <a:xfrm>
            <a:off x="2774289" y="2706636"/>
            <a:ext cx="3643745" cy="176079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pPr algn="ctr"/>
            <a:endParaRPr lang="en-US" sz="1800" dirty="0">
              <a:solidFill>
                <a:srgbClr val="252525"/>
              </a:solidFill>
            </a:endParaRPr>
          </a:p>
        </p:txBody>
      </p:sp>
      <p:pic>
        <p:nvPicPr>
          <p:cNvPr id="3" name="Picture 2" descr="Lumina_Support_white.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27274" y="5965409"/>
            <a:ext cx="1962727" cy="608760"/>
          </a:xfrm>
          <a:prstGeom prst="rect">
            <a:avLst/>
          </a:prstGeom>
        </p:spPr>
      </p:pic>
      <p:pic>
        <p:nvPicPr>
          <p:cNvPr id="5" name="Picture 4" descr="StratLabs_logo_whit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9460" y="5969672"/>
            <a:ext cx="3358677" cy="649345"/>
          </a:xfrm>
          <a:prstGeom prst="rect">
            <a:avLst/>
          </a:prstGeom>
        </p:spPr>
      </p:pic>
    </p:spTree>
    <p:extLst>
      <p:ext uri="{BB962C8B-B14F-4D97-AF65-F5344CB8AC3E}">
        <p14:creationId xmlns:p14="http://schemas.microsoft.com/office/powerpoint/2010/main" val="423022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553200" y="6451602"/>
            <a:ext cx="2133600" cy="365125"/>
          </a:xfrm>
          <a:prstGeom prst="rect">
            <a:avLst/>
          </a:prstGeom>
        </p:spPr>
        <p:txBody>
          <a:bodyPr/>
          <a:lstStyle>
            <a:lvl1pPr algn="r">
              <a:defRPr sz="825">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68238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0855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0855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451602"/>
            <a:ext cx="2133600" cy="365125"/>
          </a:xfrm>
          <a:prstGeom prst="rect">
            <a:avLst/>
          </a:prstGeom>
        </p:spPr>
        <p:txBody>
          <a:bodyPr/>
          <a:lstStyle>
            <a:lvl1pPr algn="r">
              <a:defRPr sz="825">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11819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3931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3931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0"/>
          </p:nvPr>
        </p:nvSpPr>
        <p:spPr>
          <a:xfrm>
            <a:off x="6553200" y="6451602"/>
            <a:ext cx="2133600" cy="365125"/>
          </a:xfrm>
          <a:prstGeom prst="rect">
            <a:avLst/>
          </a:prstGeom>
        </p:spPr>
        <p:txBody>
          <a:bodyPr/>
          <a:lstStyle>
            <a:lvl1pPr algn="r">
              <a:defRPr sz="825">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4265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6553200" y="6451602"/>
            <a:ext cx="2133600" cy="365125"/>
          </a:xfrm>
          <a:prstGeom prst="rect">
            <a:avLst/>
          </a:prstGeom>
        </p:spPr>
        <p:txBody>
          <a:bodyPr/>
          <a:lstStyle>
            <a:lvl1pPr algn="r">
              <a:defRPr sz="825">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46925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5" name="Rectangle 4"/>
          <p:cNvSpPr/>
          <p:nvPr userDrawn="1"/>
        </p:nvSpPr>
        <p:spPr>
          <a:xfrm>
            <a:off x="-9525" y="0"/>
            <a:ext cx="9144000" cy="6858000"/>
          </a:xfrm>
          <a:prstGeom prst="rect">
            <a:avLst/>
          </a:prstGeom>
          <a:gradFill flip="none" rotWithShape="1">
            <a:gsLst>
              <a:gs pos="0">
                <a:srgbClr val="EFAA23"/>
              </a:gs>
              <a:gs pos="100000">
                <a:schemeClr val="accent3"/>
              </a:gs>
            </a:gsLst>
            <a:lin ang="16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1283" y="1668440"/>
            <a:ext cx="2748009" cy="2748009"/>
          </a:xfrm>
          <a:prstGeom prst="rect">
            <a:avLst/>
          </a:prstGeom>
        </p:spPr>
      </p:pic>
    </p:spTree>
    <p:extLst>
      <p:ext uri="{BB962C8B-B14F-4D97-AF65-F5344CB8AC3E}">
        <p14:creationId xmlns:p14="http://schemas.microsoft.com/office/powerpoint/2010/main" val="2429568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2569105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4" y="1413455"/>
            <a:ext cx="3022810" cy="3022810"/>
          </a:xfrm>
          <a:prstGeom prst="rect">
            <a:avLst/>
          </a:prstGeom>
        </p:spPr>
      </p:pic>
    </p:spTree>
    <p:extLst>
      <p:ext uri="{BB962C8B-B14F-4D97-AF65-F5344CB8AC3E}">
        <p14:creationId xmlns:p14="http://schemas.microsoft.com/office/powerpoint/2010/main" val="574643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578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7"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900" smtClean="0">
                <a:solidFill>
                  <a:schemeClr val="tx1">
                    <a:tint val="95000"/>
                  </a:schemeClr>
                </a:solidFill>
                <a:latin typeface="+mn-lt"/>
              </a:rPr>
              <a:pPr algn="r" fontAlgn="auto">
                <a:spcBef>
                  <a:spcPts val="0"/>
                </a:spcBef>
                <a:spcAft>
                  <a:spcPts val="0"/>
                </a:spcAft>
                <a:defRPr/>
              </a:pPr>
              <a:t>‹#›</a:t>
            </a:fld>
            <a:endParaRPr lang="en-US" sz="900" dirty="0">
              <a:solidFill>
                <a:schemeClr val="tx1">
                  <a:tint val="95000"/>
                </a:schemeClr>
              </a:solidFill>
              <a:latin typeface="+mn-lt"/>
            </a:endParaRPr>
          </a:p>
        </p:txBody>
      </p:sp>
      <p:sp>
        <p:nvSpPr>
          <p:cNvPr id="10" name="Content Placeholder 2"/>
          <p:cNvSpPr>
            <a:spLocks noGrp="1"/>
          </p:cNvSpPr>
          <p:nvPr>
            <p:ph idx="1"/>
          </p:nvPr>
        </p:nvSpPr>
        <p:spPr>
          <a:xfrm>
            <a:off x="457200" y="2057402"/>
            <a:ext cx="8382000" cy="4321175"/>
          </a:xfrm>
        </p:spPr>
        <p:txBody>
          <a:bodyPr/>
          <a:lstStyle>
            <a:lvl1pPr>
              <a:spcBef>
                <a:spcPts val="900"/>
              </a:spcBef>
              <a:defRPr sz="2400"/>
            </a:lvl1pPr>
            <a:lvl2pPr>
              <a:spcBef>
                <a:spcPts val="360"/>
              </a:spcBef>
              <a:defRPr sz="2100"/>
            </a:lvl2pPr>
            <a:lvl3pPr>
              <a:defRPr sz="18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Edit Master text styles</a:t>
            </a:r>
          </a:p>
        </p:txBody>
      </p:sp>
      <p:sp>
        <p:nvSpPr>
          <p:cNvPr id="11" name="Title 11"/>
          <p:cNvSpPr>
            <a:spLocks noGrp="1"/>
          </p:cNvSpPr>
          <p:nvPr>
            <p:ph type="title"/>
          </p:nvPr>
        </p:nvSpPr>
        <p:spPr>
          <a:xfrm>
            <a:off x="304800" y="609600"/>
            <a:ext cx="8382000" cy="1219200"/>
          </a:xfrm>
        </p:spPr>
        <p:txBody>
          <a:bodyPr/>
          <a:lstStyle>
            <a:lvl1pPr>
              <a:lnSpc>
                <a:spcPts val="3150"/>
              </a:lnSpc>
              <a:defRPr sz="3000"/>
            </a:lvl1pPr>
          </a:lstStyle>
          <a:p>
            <a:r>
              <a:rPr lang="en-US"/>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991453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9"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358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2">
                  <a:lumMod val="75000"/>
                </a:schemeClr>
              </a:gs>
              <a:gs pos="100000">
                <a:schemeClr val="accent2"/>
              </a:gs>
            </a:gsLst>
            <a:lin ang="157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9"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47411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EFAA23"/>
              </a:gs>
              <a:gs pos="100000">
                <a:schemeClr val="accent3"/>
              </a:gs>
            </a:gsLst>
            <a:lin ang="16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9" name="Title 1"/>
          <p:cNvSpPr>
            <a:spLocks noGrp="1"/>
          </p:cNvSpPr>
          <p:nvPr>
            <p:ph type="title"/>
          </p:nvPr>
        </p:nvSpPr>
        <p:spPr>
          <a:xfrm>
            <a:off x="457200" y="4406902"/>
            <a:ext cx="7772400" cy="1362075"/>
          </a:xfrm>
        </p:spPr>
        <p:txBody>
          <a:bodyPr anchor="t"/>
          <a:lstStyle>
            <a:lvl1pPr algn="l">
              <a:defRPr sz="3000" b="1" cap="all">
                <a:solidFill>
                  <a:schemeClr val="tx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9566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iStock_000021583873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6574169"/>
          </a:xfrm>
          <a:prstGeom prst="rect">
            <a:avLst/>
          </a:prstGeom>
        </p:spPr>
      </p:pic>
      <p:sp>
        <p:nvSpPr>
          <p:cNvPr id="2" name="Rectangle 1"/>
          <p:cNvSpPr/>
          <p:nvPr userDrawn="1"/>
        </p:nvSpPr>
        <p:spPr>
          <a:xfrm>
            <a:off x="0" y="5716666"/>
            <a:ext cx="9144000" cy="1141334"/>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4" name="Rectangle 3"/>
          <p:cNvSpPr/>
          <p:nvPr userDrawn="1"/>
        </p:nvSpPr>
        <p:spPr>
          <a:xfrm>
            <a:off x="0" y="0"/>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7" name="Rectangle 6"/>
          <p:cNvSpPr/>
          <p:nvPr userDrawn="1"/>
        </p:nvSpPr>
        <p:spPr>
          <a:xfrm>
            <a:off x="0" y="5657394"/>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12" name="Oval 11"/>
          <p:cNvSpPr/>
          <p:nvPr userDrawn="1"/>
        </p:nvSpPr>
        <p:spPr>
          <a:xfrm>
            <a:off x="2740840" y="1066312"/>
            <a:ext cx="3714989" cy="3714989"/>
          </a:xfrm>
          <a:prstGeom prst="ellipse">
            <a:avLst/>
          </a:prstGeom>
          <a:solidFill>
            <a:schemeClr val="bg1"/>
          </a:solidFill>
          <a:ln w="28575" cmpd="sng">
            <a:solidFill>
              <a:srgbClr val="C4004C"/>
            </a:solidFill>
          </a:ln>
          <a:effectLst>
            <a:outerShdw blurRad="276225"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0" name="Title Placeholder 1"/>
          <p:cNvSpPr txBox="1">
            <a:spLocks/>
          </p:cNvSpPr>
          <p:nvPr userDrawn="1"/>
        </p:nvSpPr>
        <p:spPr bwMode="auto">
          <a:xfrm>
            <a:off x="2774289" y="2706636"/>
            <a:ext cx="3643745" cy="176079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pPr algn="ctr"/>
            <a:endParaRPr lang="en-US" sz="1800" dirty="0">
              <a:solidFill>
                <a:srgbClr val="252525"/>
              </a:solidFill>
            </a:endParaRPr>
          </a:p>
        </p:txBody>
      </p:sp>
      <p:pic>
        <p:nvPicPr>
          <p:cNvPr id="3" name="Picture 2" descr="Lumina_Support_white.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27274" y="5965409"/>
            <a:ext cx="1962727" cy="608760"/>
          </a:xfrm>
          <a:prstGeom prst="rect">
            <a:avLst/>
          </a:prstGeom>
        </p:spPr>
      </p:pic>
      <p:pic>
        <p:nvPicPr>
          <p:cNvPr id="5" name="Picture 4" descr="StratLabs_logo_whit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9460" y="5969672"/>
            <a:ext cx="3358677" cy="649345"/>
          </a:xfrm>
          <a:prstGeom prst="rect">
            <a:avLst/>
          </a:prstGeom>
        </p:spPr>
      </p:pic>
    </p:spTree>
    <p:extLst>
      <p:ext uri="{BB962C8B-B14F-4D97-AF65-F5344CB8AC3E}">
        <p14:creationId xmlns:p14="http://schemas.microsoft.com/office/powerpoint/2010/main" val="515878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1283" y="1668440"/>
            <a:ext cx="2748009" cy="2748009"/>
          </a:xfrm>
          <a:prstGeom prst="rect">
            <a:avLst/>
          </a:prstGeom>
        </p:spPr>
      </p:pic>
    </p:spTree>
    <p:extLst>
      <p:ext uri="{BB962C8B-B14F-4D97-AF65-F5344CB8AC3E}">
        <p14:creationId xmlns:p14="http://schemas.microsoft.com/office/powerpoint/2010/main" val="267986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2995935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4" y="1413455"/>
            <a:ext cx="3022810" cy="3022810"/>
          </a:xfrm>
          <a:prstGeom prst="rect">
            <a:avLst/>
          </a:prstGeom>
        </p:spPr>
      </p:pic>
    </p:spTree>
    <p:extLst>
      <p:ext uri="{BB962C8B-B14F-4D97-AF65-F5344CB8AC3E}">
        <p14:creationId xmlns:p14="http://schemas.microsoft.com/office/powerpoint/2010/main" val="2733884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9"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2553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1283" y="1668440"/>
            <a:ext cx="2748009" cy="2748009"/>
          </a:xfrm>
          <a:prstGeom prst="rect">
            <a:avLst/>
          </a:prstGeom>
        </p:spPr>
      </p:pic>
    </p:spTree>
    <p:extLst>
      <p:ext uri="{BB962C8B-B14F-4D97-AF65-F5344CB8AC3E}">
        <p14:creationId xmlns:p14="http://schemas.microsoft.com/office/powerpoint/2010/main" val="1935675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366272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2"/>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Rectangle 4"/>
          <p:cNvSpPr/>
          <p:nvPr/>
        </p:nvSpPr>
        <p:spPr bwMode="invGray">
          <a:xfrm>
            <a:off x="0" y="260191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3300" b="1" cap="none" baseline="0">
                <a:solidFill>
                  <a:schemeClr val="tx2"/>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524010" y="1828800"/>
            <a:ext cx="8238991" cy="685800"/>
          </a:xfrm>
        </p:spPr>
        <p:txBody>
          <a:bodyPr lIns="146304" tIns="0" rIns="45720" bIns="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extLst>
      <p:ext uri="{BB962C8B-B14F-4D97-AF65-F5344CB8AC3E}">
        <p14:creationId xmlns:p14="http://schemas.microsoft.com/office/powerpoint/2010/main" val="25863936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2"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4" y="1413455"/>
            <a:ext cx="3022810" cy="3022810"/>
          </a:xfrm>
          <a:prstGeom prst="rect">
            <a:avLst/>
          </a:prstGeom>
        </p:spPr>
      </p:pic>
    </p:spTree>
    <p:extLst>
      <p:ext uri="{BB962C8B-B14F-4D97-AF65-F5344CB8AC3E}">
        <p14:creationId xmlns:p14="http://schemas.microsoft.com/office/powerpoint/2010/main" val="812652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2">
                  <a:lumMod val="75000"/>
                </a:schemeClr>
              </a:gs>
              <a:gs pos="100000">
                <a:schemeClr val="accent2"/>
              </a:gs>
            </a:gsLst>
            <a:lin ang="157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9" name="Title 1"/>
          <p:cNvSpPr>
            <a:spLocks noGrp="1"/>
          </p:cNvSpPr>
          <p:nvPr>
            <p:ph type="title"/>
          </p:nvPr>
        </p:nvSpPr>
        <p:spPr>
          <a:xfrm>
            <a:off x="457200" y="4406902"/>
            <a:ext cx="7772400" cy="1362075"/>
          </a:xfrm>
        </p:spPr>
        <p:txBody>
          <a:bodyPr anchor="t"/>
          <a:lstStyle>
            <a:lvl1pPr algn="l">
              <a:defRPr sz="3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5830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EFAA23"/>
              </a:gs>
              <a:gs pos="100000">
                <a:schemeClr val="accent3"/>
              </a:gs>
            </a:gsLst>
            <a:lin ang="16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dirty="0">
              <a:solidFill>
                <a:prstClr val="white"/>
              </a:solidFill>
            </a:endParaRPr>
          </a:p>
        </p:txBody>
      </p:sp>
      <p:sp>
        <p:nvSpPr>
          <p:cNvPr id="9" name="Title 1"/>
          <p:cNvSpPr>
            <a:spLocks noGrp="1"/>
          </p:cNvSpPr>
          <p:nvPr>
            <p:ph type="title"/>
          </p:nvPr>
        </p:nvSpPr>
        <p:spPr>
          <a:xfrm>
            <a:off x="457200" y="4406902"/>
            <a:ext cx="7772400" cy="1362075"/>
          </a:xfrm>
        </p:spPr>
        <p:txBody>
          <a:bodyPr anchor="t"/>
          <a:lstStyle>
            <a:lvl1pPr algn="l">
              <a:defRPr sz="3000" b="1" cap="all">
                <a:solidFill>
                  <a:schemeClr val="tx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71250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6000" b="0">
                <a:solidFill>
                  <a:schemeClr val="tx1"/>
                </a:solidFill>
                <a:latin typeface="Franklin Gothic Demi" panose="020B0703020102020204" pitchFamily="34" charset="0"/>
              </a:defRPr>
            </a:lvl1pPr>
            <a:extLst/>
          </a:lstStyle>
          <a:p>
            <a:r>
              <a:rPr lang="en-US"/>
              <a:t>Click to edit Master title style</a:t>
            </a:r>
            <a:endParaRPr lang="en-US" dirty="0"/>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5"/>
            <a:ext cx="6019800" cy="733425"/>
          </a:xfrm>
        </p:spPr>
        <p:txBody>
          <a:bodyPr anchor="b"/>
          <a:lstStyle>
            <a:lvl1pPr marL="119062" indent="0">
              <a:buNone/>
              <a:defRPr lang="en-US" sz="1600" kern="1200" baseline="0" dirty="0" smtClean="0">
                <a:solidFill>
                  <a:schemeClr val="bg2"/>
                </a:solidFill>
                <a:latin typeface="+mn-lt"/>
                <a:ea typeface="+mn-ea"/>
                <a:cs typeface="+mn-cs"/>
              </a:defRPr>
            </a:lvl1pPr>
          </a:lstStyle>
          <a:p>
            <a:r>
              <a:rPr lang="en-US" dirty="0"/>
              <a:t>Meeting Name — Month DD, YYYY</a:t>
            </a:r>
          </a:p>
        </p:txBody>
      </p:sp>
    </p:spTree>
    <p:extLst>
      <p:ext uri="{BB962C8B-B14F-4D97-AF65-F5344CB8AC3E}">
        <p14:creationId xmlns:p14="http://schemas.microsoft.com/office/powerpoint/2010/main" val="15661594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381000" y="1600200"/>
            <a:ext cx="8382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304800"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Edit Master text styles</a:t>
            </a:r>
          </a:p>
        </p:txBody>
      </p:sp>
      <p:sp>
        <p:nvSpPr>
          <p:cNvPr id="12" name="Title 11"/>
          <p:cNvSpPr>
            <a:spLocks noGrp="1"/>
          </p:cNvSpPr>
          <p:nvPr>
            <p:ph type="title"/>
          </p:nvPr>
        </p:nvSpPr>
        <p:spPr>
          <a:xfrm>
            <a:off x="381000" y="533400"/>
            <a:ext cx="83820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974163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Content Placeholder 2"/>
          <p:cNvSpPr>
            <a:spLocks noGrp="1"/>
          </p:cNvSpPr>
          <p:nvPr>
            <p:ph idx="1"/>
          </p:nvPr>
        </p:nvSpPr>
        <p:spPr>
          <a:xfrm>
            <a:off x="457200" y="2057400"/>
            <a:ext cx="83820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Edit Master text styles</a:t>
            </a:r>
          </a:p>
        </p:txBody>
      </p:sp>
      <p:sp>
        <p:nvSpPr>
          <p:cNvPr id="11" name="Title 11"/>
          <p:cNvSpPr>
            <a:spLocks noGrp="1"/>
          </p:cNvSpPr>
          <p:nvPr>
            <p:ph type="title"/>
          </p:nvPr>
        </p:nvSpPr>
        <p:spPr>
          <a:xfrm>
            <a:off x="304800" y="609600"/>
            <a:ext cx="8382000" cy="1219200"/>
          </a:xfrm>
        </p:spPr>
        <p:txBody>
          <a:bodyPr/>
          <a:lstStyle>
            <a:lvl1pPr>
              <a:lnSpc>
                <a:spcPts val="4200"/>
              </a:lnSpc>
              <a:defRPr sz="4000"/>
            </a:lvl1pPr>
          </a:lstStyle>
          <a:p>
            <a:r>
              <a:rPr lang="en-US"/>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600242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tx2"/>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524009" y="1828800"/>
            <a:ext cx="8238991"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extLst>
      <p:ext uri="{BB962C8B-B14F-4D97-AF65-F5344CB8AC3E}">
        <p14:creationId xmlns:p14="http://schemas.microsoft.com/office/powerpoint/2010/main" val="125804564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3936"/>
            <a:ext cx="4114800" cy="4623816"/>
          </a:xfrm>
        </p:spPr>
        <p:txBody>
          <a:bodyPr/>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Edit Master text styles</a:t>
            </a:r>
          </a:p>
        </p:txBody>
      </p:sp>
      <p:sp>
        <p:nvSpPr>
          <p:cNvPr id="13"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20809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Edit Master text styles</a:t>
            </a:r>
          </a:p>
        </p:txBody>
      </p:sp>
      <p:sp>
        <p:nvSpPr>
          <p:cNvPr id="11"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340450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6560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900" smtClean="0">
                <a:solidFill>
                  <a:schemeClr val="tx1">
                    <a:tint val="95000"/>
                  </a:schemeClr>
                </a:solidFill>
                <a:latin typeface="+mn-lt"/>
              </a:rPr>
              <a:pPr algn="r" fontAlgn="auto">
                <a:spcBef>
                  <a:spcPts val="0"/>
                </a:spcBef>
                <a:spcAft>
                  <a:spcPts val="0"/>
                </a:spcAft>
                <a:defRPr/>
              </a:pPr>
              <a:t>‹#›</a:t>
            </a:fld>
            <a:endParaRPr lang="en-US" sz="900" dirty="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2400"/>
            </a:lvl1pPr>
            <a:lvl2pPr>
              <a:defRPr sz="2100"/>
            </a:lvl2pPr>
            <a:lvl3pPr>
              <a:defRPr sz="1800"/>
            </a:lvl3pPr>
            <a:lvl4pPr>
              <a:defRPr sz="1350"/>
            </a:lvl4pPr>
            <a:lvl5pPr>
              <a:defRPr sz="1350"/>
            </a:lvl5pPr>
            <a:lvl6pPr>
              <a:defRPr sz="1350"/>
            </a:lvl6pPr>
            <a:lvl7pPr>
              <a:defRPr sz="1350"/>
            </a:lvl7pPr>
            <a:lvl8pPr>
              <a:defRPr sz="1350"/>
            </a:lvl8pPr>
            <a:lvl9pPr>
              <a:defRPr sz="1350"/>
            </a:lvl9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3936"/>
            <a:ext cx="4114800" cy="4623816"/>
          </a:xfrm>
        </p:spPr>
        <p:txBody>
          <a:bodyPr/>
          <a:lstStyle>
            <a:lvl1pPr>
              <a:defRPr sz="2400"/>
            </a:lvl1pPr>
            <a:lvl2pPr>
              <a:defRPr sz="2100"/>
            </a:lvl2pPr>
            <a:lvl3pPr>
              <a:defRPr sz="1800"/>
            </a:lvl3pPr>
            <a:lvl4pPr>
              <a:defRPr sz="1350"/>
            </a:lvl4pPr>
            <a:lvl5pPr>
              <a:defRPr sz="1350"/>
            </a:lvl5pPr>
            <a:lvl6pPr>
              <a:defRPr sz="1350"/>
            </a:lvl6pPr>
            <a:lvl7pPr>
              <a:defRPr sz="1350"/>
            </a:lvl7pPr>
            <a:lvl8pPr>
              <a:defRPr sz="1350"/>
            </a:lvl8pPr>
            <a:lvl9pPr>
              <a:defRPr sz="1350"/>
            </a:lvl9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Edit Master text styles</a:t>
            </a:r>
          </a:p>
        </p:txBody>
      </p:sp>
      <p:sp>
        <p:nvSpPr>
          <p:cNvPr id="13" name="Title 11"/>
          <p:cNvSpPr>
            <a:spLocks noGrp="1"/>
          </p:cNvSpPr>
          <p:nvPr>
            <p:ph type="title"/>
          </p:nvPr>
        </p:nvSpPr>
        <p:spPr>
          <a:xfrm>
            <a:off x="304800" y="533400"/>
            <a:ext cx="8229600" cy="838200"/>
          </a:xfrm>
        </p:spPr>
        <p:txBody>
          <a:bodyPr/>
          <a:lstStyle>
            <a:lvl1pPr>
              <a:defRPr sz="3000"/>
            </a:lvl1pPr>
          </a:lstStyle>
          <a:p>
            <a:r>
              <a:rPr lang="en-US"/>
              <a:t>Click to edit Master title style</a:t>
            </a:r>
            <a:endParaRPr lang="en-US" dirty="0"/>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3249534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600" b="0" baseline="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dirty="0"/>
              <a:t>Meeting Name — Month DD, YYYY</a:t>
            </a:r>
          </a:p>
        </p:txBody>
      </p:sp>
      <p:sp>
        <p:nvSpPr>
          <p:cNvPr id="4" name="Picture Placeholder 3"/>
          <p:cNvSpPr>
            <a:spLocks noGrp="1"/>
          </p:cNvSpPr>
          <p:nvPr>
            <p:ph type="pic" sz="quarter" idx="10"/>
          </p:nvPr>
        </p:nvSpPr>
        <p:spPr>
          <a:xfrm>
            <a:off x="0" y="-91440"/>
            <a:ext cx="9144000" cy="6144768"/>
          </a:xfrm>
          <a:solidFill>
            <a:schemeClr val="bg2"/>
          </a:solidFill>
        </p:spPr>
        <p:txBody>
          <a:bodyPr/>
          <a:lstStyle/>
          <a:p>
            <a:r>
              <a:rPr lang="en-US"/>
              <a:t>Click icon to add picture</a:t>
            </a:r>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Tree>
    <p:extLst>
      <p:ext uri="{BB962C8B-B14F-4D97-AF65-F5344CB8AC3E}">
        <p14:creationId xmlns:p14="http://schemas.microsoft.com/office/powerpoint/2010/main" val="41869441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900" smtClean="0">
                <a:solidFill>
                  <a:schemeClr val="tx1">
                    <a:tint val="95000"/>
                  </a:schemeClr>
                </a:solidFill>
                <a:latin typeface="+mn-lt"/>
              </a:rPr>
              <a:pPr algn="r" fontAlgn="auto">
                <a:spcBef>
                  <a:spcPts val="0"/>
                </a:spcBef>
                <a:spcAft>
                  <a:spcPts val="0"/>
                </a:spcAft>
                <a:defRPr/>
              </a:pPr>
              <a:t>‹#›</a:t>
            </a:fld>
            <a:endParaRPr lang="en-US" sz="900" dirty="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1500" b="1" kern="1200" dirty="0" smtClean="0">
                <a:solidFill>
                  <a:schemeClr val="bg2"/>
                </a:solidFill>
                <a:latin typeface="+mj-lt"/>
                <a:ea typeface="+mj-ea"/>
                <a:cs typeface="+mj-cs"/>
              </a:defRPr>
            </a:lvl1pPr>
          </a:lstStyle>
          <a:p>
            <a:pPr lvl="0"/>
            <a:r>
              <a:rPr lang="en-US"/>
              <a:t>Edit Master text styles</a:t>
            </a:r>
          </a:p>
        </p:txBody>
      </p:sp>
      <p:sp>
        <p:nvSpPr>
          <p:cNvPr id="11" name="Title 11"/>
          <p:cNvSpPr>
            <a:spLocks noGrp="1"/>
          </p:cNvSpPr>
          <p:nvPr>
            <p:ph type="title"/>
          </p:nvPr>
        </p:nvSpPr>
        <p:spPr>
          <a:xfrm>
            <a:off x="304800" y="533400"/>
            <a:ext cx="8229600" cy="838200"/>
          </a:xfrm>
        </p:spPr>
        <p:txBody>
          <a:bodyPr/>
          <a:lstStyle>
            <a:lvl1pPr>
              <a:defRPr sz="3000"/>
            </a:lvl1pPr>
          </a:lstStyle>
          <a:p>
            <a:r>
              <a:rPr lang="en-US"/>
              <a:t>Click to edit Master title style</a:t>
            </a:r>
            <a:endParaRPr lang="en-US" dirty="0"/>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5524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1"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900" smtClean="0">
                <a:solidFill>
                  <a:schemeClr val="tx1">
                    <a:tint val="95000"/>
                  </a:schemeClr>
                </a:solidFill>
                <a:latin typeface="+mn-lt"/>
              </a:rPr>
              <a:pPr algn="r" fontAlgn="auto">
                <a:spcBef>
                  <a:spcPts val="0"/>
                </a:spcBef>
                <a:spcAft>
                  <a:spcPts val="0"/>
                </a:spcAft>
                <a:defRPr/>
              </a:pPr>
              <a:t>‹#›</a:t>
            </a:fld>
            <a:endParaRPr lang="en-US" sz="900" dirty="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4486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200" b="0" baseline="0">
                <a:solidFill>
                  <a:schemeClr val="bg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dirty="0"/>
              <a:t>Meeting Name — Month DD, YYYY</a:t>
            </a:r>
          </a:p>
        </p:txBody>
      </p:sp>
      <p:sp>
        <p:nvSpPr>
          <p:cNvPr id="4" name="Picture Placeholder 3"/>
          <p:cNvSpPr>
            <a:spLocks noGrp="1"/>
          </p:cNvSpPr>
          <p:nvPr>
            <p:ph type="pic" sz="quarter" idx="10"/>
          </p:nvPr>
        </p:nvSpPr>
        <p:spPr>
          <a:xfrm>
            <a:off x="0" y="-91440"/>
            <a:ext cx="9144000" cy="6144768"/>
          </a:xfrm>
          <a:solidFill>
            <a:schemeClr val="bg2"/>
          </a:solidFill>
        </p:spPr>
        <p:txBody>
          <a:bodyPr/>
          <a:lstStyle/>
          <a:p>
            <a:r>
              <a:rPr lang="en-US"/>
              <a:t>Click icon to add picture</a:t>
            </a:r>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5" y="6248402"/>
            <a:ext cx="1904686" cy="504741"/>
          </a:xfrm>
          <a:prstGeom prst="rect">
            <a:avLst/>
          </a:prstGeom>
          <a:noFill/>
          <a:ln w="9525">
            <a:noFill/>
            <a:miter lim="800000"/>
            <a:headEnd/>
            <a:tailEnd/>
          </a:ln>
        </p:spPr>
      </p:pic>
    </p:spTree>
    <p:extLst>
      <p:ext uri="{BB962C8B-B14F-4D97-AF65-F5344CB8AC3E}">
        <p14:creationId xmlns:p14="http://schemas.microsoft.com/office/powerpoint/2010/main" val="130061279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B62154-2840-1140-A386-08BC99AF6FA8}" type="datetimeFigureOut">
              <a:rPr lang="en-US" smtClean="0">
                <a:solidFill>
                  <a:prstClr val="black">
                    <a:tint val="75000"/>
                  </a:prstClr>
                </a:solidFill>
              </a:rPr>
              <a:pPr/>
              <a:t>4/2/2019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AC1BB3-8C5D-9C4E-81EA-EAF611E8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126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6.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7" name="Rectangle 6"/>
          <p:cNvSpPr/>
          <p:nvPr/>
        </p:nvSpPr>
        <p:spPr bwMode="ltGray">
          <a:xfrm>
            <a:off x="0" y="2"/>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endParaRPr lang="en-US" dirty="0"/>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9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9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9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extLst>
      <p:ext uri="{BB962C8B-B14F-4D97-AF65-F5344CB8AC3E}">
        <p14:creationId xmlns:p14="http://schemas.microsoft.com/office/powerpoint/2010/main" val="2672282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rtl="0" eaLnBrk="1" fontAlgn="base" hangingPunct="1">
        <a:spcBef>
          <a:spcPct val="0"/>
        </a:spcBef>
        <a:spcAft>
          <a:spcPct val="0"/>
        </a:spcAft>
        <a:defRPr sz="3375" kern="1200">
          <a:solidFill>
            <a:schemeClr val="bg1"/>
          </a:solidFill>
          <a:latin typeface="+mj-lt"/>
          <a:ea typeface="+mj-ea"/>
          <a:cs typeface="+mj-cs"/>
        </a:defRPr>
      </a:lvl1pPr>
      <a:lvl2pPr algn="l" rtl="0" eaLnBrk="1" fontAlgn="base" hangingPunct="1">
        <a:spcBef>
          <a:spcPct val="0"/>
        </a:spcBef>
        <a:spcAft>
          <a:spcPct val="0"/>
        </a:spcAft>
        <a:defRPr sz="3375">
          <a:solidFill>
            <a:schemeClr val="bg1"/>
          </a:solidFill>
          <a:latin typeface="Corbel" pitchFamily="34" charset="0"/>
        </a:defRPr>
      </a:lvl2pPr>
      <a:lvl3pPr algn="l" rtl="0" eaLnBrk="1" fontAlgn="base" hangingPunct="1">
        <a:spcBef>
          <a:spcPct val="0"/>
        </a:spcBef>
        <a:spcAft>
          <a:spcPct val="0"/>
        </a:spcAft>
        <a:defRPr sz="3375">
          <a:solidFill>
            <a:schemeClr val="bg1"/>
          </a:solidFill>
          <a:latin typeface="Corbel" pitchFamily="34" charset="0"/>
        </a:defRPr>
      </a:lvl3pPr>
      <a:lvl4pPr algn="l" rtl="0" eaLnBrk="1" fontAlgn="base" hangingPunct="1">
        <a:spcBef>
          <a:spcPct val="0"/>
        </a:spcBef>
        <a:spcAft>
          <a:spcPct val="0"/>
        </a:spcAft>
        <a:defRPr sz="3375">
          <a:solidFill>
            <a:schemeClr val="bg1"/>
          </a:solidFill>
          <a:latin typeface="Corbel" pitchFamily="34" charset="0"/>
        </a:defRPr>
      </a:lvl4pPr>
      <a:lvl5pPr algn="l" rtl="0" eaLnBrk="1" fontAlgn="base" hangingPunct="1">
        <a:spcBef>
          <a:spcPct val="0"/>
        </a:spcBef>
        <a:spcAft>
          <a:spcPct val="0"/>
        </a:spcAft>
        <a:defRPr sz="3375">
          <a:solidFill>
            <a:schemeClr val="bg1"/>
          </a:solidFill>
          <a:latin typeface="Corbel" pitchFamily="34" charset="0"/>
        </a:defRPr>
      </a:lvl5pPr>
      <a:lvl6pPr marL="342900" algn="l" rtl="0" eaLnBrk="1" fontAlgn="base" hangingPunct="1">
        <a:spcBef>
          <a:spcPct val="0"/>
        </a:spcBef>
        <a:spcAft>
          <a:spcPct val="0"/>
        </a:spcAft>
        <a:defRPr sz="3375">
          <a:solidFill>
            <a:schemeClr val="bg1"/>
          </a:solidFill>
          <a:latin typeface="Corbel" pitchFamily="34" charset="0"/>
        </a:defRPr>
      </a:lvl6pPr>
      <a:lvl7pPr marL="685800" algn="l" rtl="0" eaLnBrk="1" fontAlgn="base" hangingPunct="1">
        <a:spcBef>
          <a:spcPct val="0"/>
        </a:spcBef>
        <a:spcAft>
          <a:spcPct val="0"/>
        </a:spcAft>
        <a:defRPr sz="3375">
          <a:solidFill>
            <a:schemeClr val="bg1"/>
          </a:solidFill>
          <a:latin typeface="Corbel" pitchFamily="34" charset="0"/>
        </a:defRPr>
      </a:lvl7pPr>
      <a:lvl8pPr marL="1028700" algn="l" rtl="0" eaLnBrk="1" fontAlgn="base" hangingPunct="1">
        <a:spcBef>
          <a:spcPct val="0"/>
        </a:spcBef>
        <a:spcAft>
          <a:spcPct val="0"/>
        </a:spcAft>
        <a:defRPr sz="3375">
          <a:solidFill>
            <a:schemeClr val="bg1"/>
          </a:solidFill>
          <a:latin typeface="Corbel" pitchFamily="34" charset="0"/>
        </a:defRPr>
      </a:lvl8pPr>
      <a:lvl9pPr marL="1371600" algn="l" rtl="0" eaLnBrk="1" fontAlgn="base" hangingPunct="1">
        <a:spcBef>
          <a:spcPct val="0"/>
        </a:spcBef>
        <a:spcAft>
          <a:spcPct val="0"/>
        </a:spcAft>
        <a:defRPr sz="3375">
          <a:solidFill>
            <a:schemeClr val="bg1"/>
          </a:solidFill>
          <a:latin typeface="Corbel" pitchFamily="34" charset="0"/>
        </a:defRPr>
      </a:lvl9pPr>
      <a:extLst/>
    </p:titleStyle>
    <p:bodyStyle>
      <a:lvl1pPr marL="328613" indent="-239316" algn="l" rtl="0" eaLnBrk="1" fontAlgn="base" hangingPunct="1">
        <a:spcBef>
          <a:spcPct val="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1pPr>
      <a:lvl2pPr marL="547688" indent="-204788" algn="l" rtl="0" eaLnBrk="1" fontAlgn="base" hangingPunct="1">
        <a:spcBef>
          <a:spcPct val="20000"/>
        </a:spcBef>
        <a:spcAft>
          <a:spcPct val="0"/>
        </a:spcAft>
        <a:buClr>
          <a:schemeClr val="accent2"/>
        </a:buClr>
        <a:buSzPct val="90000"/>
        <a:buFont typeface="Wingdings" pitchFamily="2" charset="2"/>
        <a:buChar char=""/>
        <a:defRPr sz="2100" kern="1200">
          <a:solidFill>
            <a:schemeClr val="tx1"/>
          </a:solidFill>
          <a:latin typeface="+mn-lt"/>
          <a:ea typeface="+mn-ea"/>
          <a:cs typeface="+mn-cs"/>
        </a:defRPr>
      </a:lvl2pPr>
      <a:lvl3pPr marL="746522" indent="-171450" algn="l" rtl="0" eaLnBrk="1" fontAlgn="base" hangingPunct="1">
        <a:spcBef>
          <a:spcPct val="20000"/>
        </a:spcBef>
        <a:spcAft>
          <a:spcPct val="0"/>
        </a:spcAft>
        <a:buClr>
          <a:srgbClr val="C32D2E"/>
        </a:buClr>
        <a:buFont typeface="Arial" charset="0"/>
        <a:buChar char="▪"/>
        <a:defRPr sz="1800" kern="1200">
          <a:solidFill>
            <a:schemeClr val="tx1"/>
          </a:solidFill>
          <a:latin typeface="+mn-lt"/>
          <a:ea typeface="+mn-ea"/>
          <a:cs typeface="+mn-cs"/>
        </a:defRPr>
      </a:lvl3pPr>
      <a:lvl4pPr marL="912019" indent="-136922" algn="l" rtl="0" eaLnBrk="1" fontAlgn="base" hangingPunct="1">
        <a:spcBef>
          <a:spcPct val="20000"/>
        </a:spcBef>
        <a:spcAft>
          <a:spcPct val="0"/>
        </a:spcAft>
        <a:buClr>
          <a:srgbClr val="84AA33"/>
        </a:buClr>
        <a:buFont typeface="Arial" charset="0"/>
        <a:buChar char="▪"/>
        <a:defRPr sz="1500" kern="1200">
          <a:solidFill>
            <a:schemeClr val="tx1"/>
          </a:solidFill>
          <a:latin typeface="+mn-lt"/>
          <a:ea typeface="+mn-ea"/>
          <a:cs typeface="+mn-cs"/>
        </a:defRPr>
      </a:lvl4pPr>
      <a:lvl5pPr marL="1069181" indent="-136922" algn="l" rtl="0" eaLnBrk="1" fontAlgn="base" hangingPunct="1">
        <a:spcBef>
          <a:spcPct val="20000"/>
        </a:spcBef>
        <a:spcAft>
          <a:spcPct val="0"/>
        </a:spcAft>
        <a:buClr>
          <a:srgbClr val="964305"/>
        </a:buClr>
        <a:buFont typeface="Wingdings 3" pitchFamily="18" charset="2"/>
        <a:buChar char=""/>
        <a:defRPr lang="en-US" sz="1500" kern="120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48B62154-2840-1140-A386-08BC99AF6FA8}" type="datetimeFigureOut">
              <a:rPr lang="en-US" smtClean="0">
                <a:solidFill>
                  <a:prstClr val="black">
                    <a:tint val="75000"/>
                  </a:prstClr>
                </a:solidFill>
              </a:rPr>
              <a:pPr defTabSz="342900"/>
              <a:t>4/2/2019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68AC1BB3-8C5D-9C4E-81EA-EAF611E85914}"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43333801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289822"/>
            <a:ext cx="9144000" cy="568179"/>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16" name="Rectangle 15"/>
          <p:cNvSpPr/>
          <p:nvPr/>
        </p:nvSpPr>
        <p:spPr>
          <a:xfrm>
            <a:off x="0" y="6181884"/>
            <a:ext cx="9144000" cy="107936"/>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17" name="Rectangle 16"/>
          <p:cNvSpPr/>
          <p:nvPr/>
        </p:nvSpPr>
        <p:spPr>
          <a:xfrm>
            <a:off x="0" y="6124502"/>
            <a:ext cx="9144000" cy="5738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1028" name="Title Placeholder 1"/>
          <p:cNvSpPr>
            <a:spLocks noGrp="1"/>
          </p:cNvSpPr>
          <p:nvPr>
            <p:ph type="title"/>
          </p:nvPr>
        </p:nvSpPr>
        <p:spPr bwMode="auto">
          <a:xfrm>
            <a:off x="457200" y="308844"/>
            <a:ext cx="8229600"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410030"/>
            <a:ext cx="8229600" cy="4605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rot="10800000">
            <a:off x="0" y="0"/>
            <a:ext cx="9144000" cy="107936"/>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10" name="Rectangle 9"/>
          <p:cNvSpPr/>
          <p:nvPr/>
        </p:nvSpPr>
        <p:spPr>
          <a:xfrm rot="10800000">
            <a:off x="0" y="107936"/>
            <a:ext cx="9144000" cy="5738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2" name="TextBox 1"/>
          <p:cNvSpPr txBox="1"/>
          <p:nvPr/>
        </p:nvSpPr>
        <p:spPr>
          <a:xfrm>
            <a:off x="2753140" y="6425900"/>
            <a:ext cx="3664386" cy="213585"/>
          </a:xfrm>
          <a:prstGeom prst="rect">
            <a:avLst/>
          </a:prstGeom>
          <a:noFill/>
        </p:spPr>
        <p:txBody>
          <a:bodyPr wrap="square" rtlCol="0">
            <a:spAutoFit/>
          </a:bodyPr>
          <a:lstStyle/>
          <a:p>
            <a:pPr algn="ctr" defTabSz="342900"/>
            <a:r>
              <a:rPr lang="en-US" sz="788" dirty="0">
                <a:solidFill>
                  <a:prstClr val="white"/>
                </a:solidFill>
                <a:latin typeface="Arial"/>
                <a:ea typeface="ＭＳ Ｐゴシック" charset="0"/>
                <a:cs typeface="Arial"/>
              </a:rPr>
              <a:t>StrategyLabs.LuminaFoundation.org</a:t>
            </a:r>
          </a:p>
        </p:txBody>
      </p:sp>
      <p:sp>
        <p:nvSpPr>
          <p:cNvPr id="12" name="Slide Number Placeholder 5"/>
          <p:cNvSpPr>
            <a:spLocks noGrp="1"/>
          </p:cNvSpPr>
          <p:nvPr>
            <p:ph type="sldNum" sz="quarter" idx="4"/>
          </p:nvPr>
        </p:nvSpPr>
        <p:spPr>
          <a:xfrm>
            <a:off x="6553200" y="6451602"/>
            <a:ext cx="2133600" cy="365125"/>
          </a:xfrm>
          <a:prstGeom prst="rect">
            <a:avLst/>
          </a:prstGeom>
        </p:spPr>
        <p:txBody>
          <a:bodyPr/>
          <a:lstStyle>
            <a:lvl1pPr algn="r">
              <a:defRPr sz="825">
                <a:solidFill>
                  <a:schemeClr val="bg1"/>
                </a:solidFill>
                <a:latin typeface="Arial"/>
                <a:cs typeface="Arial"/>
              </a:defRPr>
            </a:lvl1pPr>
          </a:lstStyle>
          <a:p>
            <a:pPr defTabSz="342900">
              <a:defRPr/>
            </a:pPr>
            <a:fld id="{D8A45CD4-1AF8-A947-A626-794C8D00BFA0}" type="slidenum">
              <a:rPr lang="en-US" smtClean="0">
                <a:solidFill>
                  <a:prstClr val="white"/>
                </a:solidFill>
                <a:ea typeface="ＭＳ Ｐゴシック" charset="0"/>
              </a:rPr>
              <a:pPr defTabSz="342900">
                <a:defRPr/>
              </a:pPr>
              <a:t>‹#›</a:t>
            </a:fld>
            <a:endParaRPr lang="en-US" dirty="0">
              <a:solidFill>
                <a:prstClr val="white"/>
              </a:solidFill>
              <a:ea typeface="ＭＳ Ｐゴシック" charset="0"/>
            </a:endParaRPr>
          </a:p>
        </p:txBody>
      </p:sp>
      <p:pic>
        <p:nvPicPr>
          <p:cNvPr id="14" name="Picture 13" descr="StratLabs_logo_whit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79735" y="6385512"/>
            <a:ext cx="2051091" cy="396545"/>
          </a:xfrm>
          <a:prstGeom prst="rect">
            <a:avLst/>
          </a:prstGeom>
        </p:spPr>
      </p:pic>
    </p:spTree>
    <p:extLst>
      <p:ext uri="{BB962C8B-B14F-4D97-AF65-F5344CB8AC3E}">
        <p14:creationId xmlns:p14="http://schemas.microsoft.com/office/powerpoint/2010/main" val="16663638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Lst>
  <p:hf hdr="0" ftr="0"/>
  <p:txStyles>
    <p:titleStyle>
      <a:lvl1pPr algn="l" defTabSz="342900" rtl="0" eaLnBrk="1" fontAlgn="base" hangingPunct="1">
        <a:spcBef>
          <a:spcPct val="0"/>
        </a:spcBef>
        <a:spcAft>
          <a:spcPct val="0"/>
        </a:spcAft>
        <a:defRPr sz="2400" kern="1200">
          <a:solidFill>
            <a:schemeClr val="tx1"/>
          </a:solidFill>
          <a:latin typeface="Arial"/>
          <a:ea typeface="ＭＳ Ｐゴシック" charset="0"/>
          <a:cs typeface="Arial"/>
        </a:defRPr>
      </a:lvl1pPr>
      <a:lvl2pPr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2pPr>
      <a:lvl3pPr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3pPr>
      <a:lvl4pPr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4pPr>
      <a:lvl5pPr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5pPr>
      <a:lvl6pPr marL="342900"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6pPr>
      <a:lvl7pPr marL="685800"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7pPr>
      <a:lvl8pPr marL="1028700"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8pPr>
      <a:lvl9pPr marL="1371600" algn="l" defTabSz="342900" rtl="0" eaLnBrk="1" fontAlgn="base" hangingPunct="1">
        <a:spcBef>
          <a:spcPct val="0"/>
        </a:spcBef>
        <a:spcAft>
          <a:spcPct val="0"/>
        </a:spcAft>
        <a:defRPr sz="24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Clr>
          <a:schemeClr val="accent2"/>
        </a:buClr>
        <a:buFont typeface="Arial" charset="0"/>
        <a:buChar char="•"/>
        <a:defRPr sz="2100" kern="1200">
          <a:solidFill>
            <a:schemeClr val="tx1"/>
          </a:solidFill>
          <a:latin typeface="Arial"/>
          <a:ea typeface="ＭＳ Ｐゴシック" charset="0"/>
          <a:cs typeface="Arial"/>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Arial"/>
          <a:ea typeface="ＭＳ Ｐゴシック" charset="0"/>
          <a:cs typeface="Arial"/>
        </a:defRPr>
      </a:lvl2pPr>
      <a:lvl3pPr marL="857250" indent="-171450" algn="l" defTabSz="342900" rtl="0" eaLnBrk="1" fontAlgn="base" hangingPunct="1">
        <a:spcBef>
          <a:spcPct val="20000"/>
        </a:spcBef>
        <a:spcAft>
          <a:spcPct val="0"/>
        </a:spcAft>
        <a:buClr>
          <a:schemeClr val="accent2"/>
        </a:buClr>
        <a:buFont typeface="Arial" charset="0"/>
        <a:buChar char="•"/>
        <a:defRPr sz="1500" kern="1200">
          <a:solidFill>
            <a:schemeClr val="tx1"/>
          </a:solidFill>
          <a:latin typeface="Arial"/>
          <a:ea typeface="ＭＳ Ｐゴシック" charset="0"/>
          <a:cs typeface="Arial"/>
        </a:defRPr>
      </a:lvl3pPr>
      <a:lvl4pPr marL="1200150" indent="-171450" algn="l" defTabSz="3429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4pPr>
      <a:lvl5pPr marL="1543050" indent="-171450" algn="l" defTabSz="3429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endParaRPr lang="en-US" dirty="0"/>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extLst>
      <p:ext uri="{BB962C8B-B14F-4D97-AF65-F5344CB8AC3E}">
        <p14:creationId xmlns:p14="http://schemas.microsoft.com/office/powerpoint/2010/main" val="16597327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sldNum="0" hdr="0" ftr="0" dt="0"/>
  <p:txStyles>
    <p:title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78743"/>
            <a:ext cx="7772400" cy="733426"/>
          </a:xfrm>
        </p:spPr>
        <p:txBody>
          <a:bodyPr/>
          <a:lstStyle/>
          <a:p>
            <a:r>
              <a:rPr lang="en-US" b="1" dirty="0">
                <a:latin typeface="Segoe UI" panose="020B0502040204020203" pitchFamily="34" charset="0"/>
                <a:ea typeface="Segoe UI" panose="020B0502040204020203" pitchFamily="34" charset="0"/>
                <a:cs typeface="Segoe UI" panose="020B0502040204020203" pitchFamily="34" charset="0"/>
              </a:rPr>
              <a:t>The Equity Framework</a:t>
            </a:r>
          </a:p>
        </p:txBody>
      </p:sp>
      <p:sp>
        <p:nvSpPr>
          <p:cNvPr id="5" name="Text Placeholder 4"/>
          <p:cNvSpPr>
            <a:spLocks noGrp="1"/>
          </p:cNvSpPr>
          <p:nvPr>
            <p:ph type="body" sz="quarter" idx="10"/>
          </p:nvPr>
        </p:nvSpPr>
        <p:spPr/>
        <p:txBody>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March 28, 2019</a:t>
            </a:r>
          </a:p>
        </p:txBody>
      </p:sp>
      <p:pic>
        <p:nvPicPr>
          <p:cNvPr id="2" name="Picture 1">
            <a:extLst>
              <a:ext uri="{FF2B5EF4-FFF2-40B4-BE49-F238E27FC236}">
                <a16:creationId xmlns:a16="http://schemas.microsoft.com/office/drawing/2014/main" id="{0E8C0EFD-0899-42FB-841C-C697FE84C662}"/>
              </a:ext>
            </a:extLst>
          </p:cNvPr>
          <p:cNvPicPr>
            <a:picLocks noChangeAspect="1"/>
          </p:cNvPicPr>
          <p:nvPr/>
        </p:nvPicPr>
        <p:blipFill>
          <a:blip r:embed="rId2"/>
          <a:stretch>
            <a:fillRect/>
          </a:stretch>
        </p:blipFill>
        <p:spPr>
          <a:xfrm>
            <a:off x="685800" y="3745832"/>
            <a:ext cx="8242506" cy="749873"/>
          </a:xfrm>
          <a:prstGeom prst="rect">
            <a:avLst/>
          </a:prstGeom>
        </p:spPr>
      </p:pic>
    </p:spTree>
    <p:extLst>
      <p:ext uri="{BB962C8B-B14F-4D97-AF65-F5344CB8AC3E}">
        <p14:creationId xmlns:p14="http://schemas.microsoft.com/office/powerpoint/2010/main" val="262796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E344B-109D-4AB9-91F0-4DB60ECBAC45}"/>
              </a:ext>
            </a:extLst>
          </p:cNvPr>
          <p:cNvSpPr>
            <a:spLocks noGrp="1"/>
          </p:cNvSpPr>
          <p:nvPr>
            <p:ph type="title"/>
          </p:nvPr>
        </p:nvSpPr>
        <p:spPr>
          <a:xfrm>
            <a:off x="381000" y="300790"/>
            <a:ext cx="8382000" cy="838200"/>
          </a:xfrm>
        </p:spPr>
        <p:txBody>
          <a:bodyPr/>
          <a:lstStyle/>
          <a:p>
            <a:r>
              <a:rPr lang="en-US" dirty="0"/>
              <a:t>Narrowing the Focus</a:t>
            </a:r>
          </a:p>
        </p:txBody>
      </p:sp>
      <p:pic>
        <p:nvPicPr>
          <p:cNvPr id="6" name="Picture 5">
            <a:extLst>
              <a:ext uri="{FF2B5EF4-FFF2-40B4-BE49-F238E27FC236}">
                <a16:creationId xmlns:a16="http://schemas.microsoft.com/office/drawing/2014/main" id="{64368489-CDD6-439B-985B-CEA650C1F76F}"/>
              </a:ext>
            </a:extLst>
          </p:cNvPr>
          <p:cNvPicPr>
            <a:picLocks noChangeAspect="1"/>
          </p:cNvPicPr>
          <p:nvPr/>
        </p:nvPicPr>
        <p:blipFill>
          <a:blip r:embed="rId3"/>
          <a:stretch>
            <a:fillRect/>
          </a:stretch>
        </p:blipFill>
        <p:spPr>
          <a:xfrm>
            <a:off x="282061" y="2342689"/>
            <a:ext cx="8579878" cy="3377887"/>
          </a:xfrm>
          <a:prstGeom prst="rect">
            <a:avLst/>
          </a:prstGeom>
        </p:spPr>
      </p:pic>
    </p:spTree>
    <p:extLst>
      <p:ext uri="{BB962C8B-B14F-4D97-AF65-F5344CB8AC3E}">
        <p14:creationId xmlns:p14="http://schemas.microsoft.com/office/powerpoint/2010/main" val="257762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CB046-622C-4269-AE1F-C30648EB0DE4}"/>
              </a:ext>
            </a:extLst>
          </p:cNvPr>
          <p:cNvSpPr>
            <a:spLocks noGrp="1"/>
          </p:cNvSpPr>
          <p:nvPr>
            <p:ph idx="1"/>
          </p:nvPr>
        </p:nvSpPr>
        <p:spPr>
          <a:xfrm>
            <a:off x="442159" y="2049379"/>
            <a:ext cx="7899736" cy="3543300"/>
          </a:xfrm>
        </p:spPr>
        <p:txBody>
          <a:bodyPr/>
          <a:lstStyle/>
          <a:p>
            <a:pPr>
              <a:buClrTx/>
              <a:buSzPct val="90000"/>
              <a:buFont typeface="Arial" panose="020B0604020202020204" pitchFamily="34" charset="0"/>
              <a:buChar char="•"/>
            </a:pPr>
            <a:r>
              <a:rPr lang="en-US" dirty="0"/>
              <a:t>Massachusetts leads in attainment: 56.2% of MA population has a high-quality certificate, associate degree or higher (Lumina Foundation)</a:t>
            </a:r>
          </a:p>
          <a:p>
            <a:pPr>
              <a:buClrTx/>
              <a:buSzPct val="90000"/>
              <a:buFont typeface="Arial" panose="020B0604020202020204" pitchFamily="34" charset="0"/>
              <a:buChar char="•"/>
            </a:pPr>
            <a:r>
              <a:rPr lang="en-US" dirty="0"/>
              <a:t>Massachusetts lags in reducing </a:t>
            </a:r>
            <a:r>
              <a:rPr lang="en-US" b="1" dirty="0"/>
              <a:t>achievement and opportunity gaps</a:t>
            </a:r>
          </a:p>
          <a:p>
            <a:pPr>
              <a:buClrTx/>
              <a:buSzPct val="90000"/>
              <a:buFont typeface="Arial" panose="020B0604020202020204" pitchFamily="34" charset="0"/>
              <a:buChar char="•"/>
            </a:pPr>
            <a:r>
              <a:rPr lang="en-US" dirty="0"/>
              <a:t>Aligns with state </a:t>
            </a:r>
            <a:r>
              <a:rPr lang="en-US" b="1" dirty="0"/>
              <a:t>values and needs</a:t>
            </a:r>
          </a:p>
          <a:p>
            <a:endParaRPr lang="en-US" dirty="0"/>
          </a:p>
          <a:p>
            <a:pPr marL="89297" indent="0">
              <a:buNone/>
            </a:pPr>
            <a:r>
              <a:rPr lang="en-US" dirty="0"/>
              <a:t> </a:t>
            </a:r>
          </a:p>
        </p:txBody>
      </p:sp>
      <p:sp>
        <p:nvSpPr>
          <p:cNvPr id="4" name="Title 3">
            <a:extLst>
              <a:ext uri="{FF2B5EF4-FFF2-40B4-BE49-F238E27FC236}">
                <a16:creationId xmlns:a16="http://schemas.microsoft.com/office/drawing/2014/main" id="{AD5E344B-109D-4AB9-91F0-4DB60ECBAC45}"/>
              </a:ext>
            </a:extLst>
          </p:cNvPr>
          <p:cNvSpPr>
            <a:spLocks noGrp="1"/>
          </p:cNvSpPr>
          <p:nvPr>
            <p:ph type="title"/>
          </p:nvPr>
        </p:nvSpPr>
        <p:spPr>
          <a:xfrm>
            <a:off x="381000" y="300790"/>
            <a:ext cx="8382000" cy="838200"/>
          </a:xfrm>
        </p:spPr>
        <p:txBody>
          <a:bodyPr/>
          <a:lstStyle/>
          <a:p>
            <a:r>
              <a:rPr lang="en-US" dirty="0"/>
              <a:t>Why Equity?</a:t>
            </a:r>
          </a:p>
        </p:txBody>
      </p:sp>
    </p:spTree>
    <p:extLst>
      <p:ext uri="{BB962C8B-B14F-4D97-AF65-F5344CB8AC3E}">
        <p14:creationId xmlns:p14="http://schemas.microsoft.com/office/powerpoint/2010/main" val="392372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CB046-622C-4269-AE1F-C30648EB0DE4}"/>
              </a:ext>
            </a:extLst>
          </p:cNvPr>
          <p:cNvSpPr>
            <a:spLocks noGrp="1"/>
          </p:cNvSpPr>
          <p:nvPr>
            <p:ph idx="1"/>
          </p:nvPr>
        </p:nvSpPr>
        <p:spPr>
          <a:xfrm>
            <a:off x="1428750" y="2057400"/>
            <a:ext cx="6286500" cy="3543300"/>
          </a:xfrm>
        </p:spPr>
        <p:txBody>
          <a:bodyPr/>
          <a:lstStyle/>
          <a:p>
            <a:pPr marL="89297" indent="0">
              <a:buNone/>
            </a:pPr>
            <a:endParaRPr lang="en-US" dirty="0"/>
          </a:p>
          <a:p>
            <a:pPr marL="89297" indent="0">
              <a:buNone/>
            </a:pPr>
            <a:r>
              <a:rPr lang="en-US" dirty="0"/>
              <a:t> </a:t>
            </a:r>
          </a:p>
        </p:txBody>
      </p:sp>
      <p:sp>
        <p:nvSpPr>
          <p:cNvPr id="4" name="Title 3">
            <a:extLst>
              <a:ext uri="{FF2B5EF4-FFF2-40B4-BE49-F238E27FC236}">
                <a16:creationId xmlns:a16="http://schemas.microsoft.com/office/drawing/2014/main" id="{AD5E344B-109D-4AB9-91F0-4DB60ECBAC45}"/>
              </a:ext>
            </a:extLst>
          </p:cNvPr>
          <p:cNvSpPr>
            <a:spLocks noGrp="1"/>
          </p:cNvSpPr>
          <p:nvPr>
            <p:ph type="title"/>
          </p:nvPr>
        </p:nvSpPr>
        <p:spPr>
          <a:xfrm>
            <a:off x="238627" y="352926"/>
            <a:ext cx="6286500" cy="628650"/>
          </a:xfrm>
        </p:spPr>
        <p:txBody>
          <a:bodyPr/>
          <a:lstStyle/>
          <a:p>
            <a:r>
              <a:rPr lang="en-US" dirty="0"/>
              <a:t>Equity Lens</a:t>
            </a:r>
          </a:p>
        </p:txBody>
      </p:sp>
      <p:graphicFrame>
        <p:nvGraphicFramePr>
          <p:cNvPr id="5" name="Diagram 4"/>
          <p:cNvGraphicFramePr/>
          <p:nvPr>
            <p:extLst>
              <p:ext uri="{D42A27DB-BD31-4B8C-83A1-F6EECF244321}">
                <p14:modId xmlns:p14="http://schemas.microsoft.com/office/powerpoint/2010/main" val="2216219572"/>
              </p:ext>
            </p:extLst>
          </p:nvPr>
        </p:nvGraphicFramePr>
        <p:xfrm>
          <a:off x="483577" y="1644162"/>
          <a:ext cx="8238392" cy="486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86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816E9-B8CD-4ED6-BA39-564E288A074C}"/>
              </a:ext>
            </a:extLst>
          </p:cNvPr>
          <p:cNvSpPr>
            <a:spLocks noGrp="1"/>
          </p:cNvSpPr>
          <p:nvPr>
            <p:ph idx="1"/>
          </p:nvPr>
        </p:nvSpPr>
        <p:spPr>
          <a:xfrm>
            <a:off x="381000" y="2439647"/>
            <a:ext cx="8382000" cy="2325785"/>
          </a:xfrm>
        </p:spPr>
        <p:txBody>
          <a:bodyPr/>
          <a:lstStyle/>
          <a:p>
            <a:pPr>
              <a:buClrTx/>
              <a:buSzPct val="90000"/>
              <a:buFont typeface="Arial" panose="020B0604020202020204" pitchFamily="34" charset="0"/>
              <a:buChar char="•"/>
            </a:pPr>
            <a:r>
              <a:rPr lang="en-US" sz="2800" dirty="0"/>
              <a:t>The </a:t>
            </a:r>
            <a:r>
              <a:rPr lang="en-US" sz="2800" b="1" dirty="0"/>
              <a:t>moral </a:t>
            </a:r>
            <a:r>
              <a:rPr lang="en-US" sz="2800" dirty="0"/>
              <a:t>imperative</a:t>
            </a:r>
          </a:p>
          <a:p>
            <a:pPr>
              <a:spcBef>
                <a:spcPts val="0"/>
              </a:spcBef>
              <a:buClrTx/>
              <a:buSzPct val="90000"/>
              <a:buFont typeface="Arial" panose="020B0604020202020204" pitchFamily="34" charset="0"/>
              <a:buChar char="•"/>
            </a:pPr>
            <a:endParaRPr lang="en-US" sz="800" dirty="0"/>
          </a:p>
          <a:p>
            <a:pPr>
              <a:buClrTx/>
              <a:buSzPct val="90000"/>
              <a:buFont typeface="Arial" panose="020B0604020202020204" pitchFamily="34" charset="0"/>
              <a:buChar char="•"/>
            </a:pPr>
            <a:r>
              <a:rPr lang="en-US" sz="2800" dirty="0"/>
              <a:t>The </a:t>
            </a:r>
            <a:r>
              <a:rPr lang="en-US" sz="2800" b="1" dirty="0"/>
              <a:t>economic </a:t>
            </a:r>
            <a:r>
              <a:rPr lang="en-US" sz="2800" dirty="0"/>
              <a:t>imperative </a:t>
            </a:r>
          </a:p>
          <a:p>
            <a:pPr>
              <a:spcBef>
                <a:spcPts val="0"/>
              </a:spcBef>
              <a:buClrTx/>
              <a:buSzPct val="90000"/>
              <a:buFont typeface="Arial" panose="020B0604020202020204" pitchFamily="34" charset="0"/>
              <a:buChar char="•"/>
            </a:pPr>
            <a:endParaRPr lang="en-US" sz="800" dirty="0"/>
          </a:p>
          <a:p>
            <a:pPr>
              <a:buClrTx/>
              <a:buSzPct val="90000"/>
              <a:buFont typeface="Arial" panose="020B0604020202020204" pitchFamily="34" charset="0"/>
              <a:buChar char="•"/>
            </a:pPr>
            <a:r>
              <a:rPr lang="en-US" sz="2800" dirty="0"/>
              <a:t>The </a:t>
            </a:r>
            <a:r>
              <a:rPr lang="en-US" sz="2800" b="1" dirty="0"/>
              <a:t>business model </a:t>
            </a:r>
            <a:r>
              <a:rPr lang="en-US" sz="2800" dirty="0"/>
              <a:t>imperative (i.e. colleges need more enrollment)</a:t>
            </a:r>
          </a:p>
        </p:txBody>
      </p:sp>
      <p:sp>
        <p:nvSpPr>
          <p:cNvPr id="4" name="Title 3">
            <a:extLst>
              <a:ext uri="{FF2B5EF4-FFF2-40B4-BE49-F238E27FC236}">
                <a16:creationId xmlns:a16="http://schemas.microsoft.com/office/drawing/2014/main" id="{97F2B98D-F1F8-4E2E-AF39-A5FC0AFBD7F0}"/>
              </a:ext>
            </a:extLst>
          </p:cNvPr>
          <p:cNvSpPr>
            <a:spLocks noGrp="1"/>
          </p:cNvSpPr>
          <p:nvPr>
            <p:ph type="title"/>
          </p:nvPr>
        </p:nvSpPr>
        <p:spPr>
          <a:xfrm>
            <a:off x="381000" y="284748"/>
            <a:ext cx="8382000" cy="838200"/>
          </a:xfrm>
        </p:spPr>
        <p:txBody>
          <a:bodyPr/>
          <a:lstStyle/>
          <a:p>
            <a:r>
              <a:rPr lang="en-US" dirty="0"/>
              <a:t>Three Reasons the Equity Lens as the Top Priority is the Right Choice:</a:t>
            </a:r>
          </a:p>
        </p:txBody>
      </p:sp>
    </p:spTree>
    <p:extLst>
      <p:ext uri="{BB962C8B-B14F-4D97-AF65-F5344CB8AC3E}">
        <p14:creationId xmlns:p14="http://schemas.microsoft.com/office/powerpoint/2010/main" val="282109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FCF65-5F77-49A6-899B-CEA48E49DEE8}"/>
              </a:ext>
            </a:extLst>
          </p:cNvPr>
          <p:cNvSpPr>
            <a:spLocks noGrp="1"/>
          </p:cNvSpPr>
          <p:nvPr>
            <p:ph type="body" sz="quarter" idx="13"/>
          </p:nvPr>
        </p:nvSpPr>
        <p:spPr/>
        <p:txBody>
          <a:bodyPr/>
          <a:lstStyle/>
          <a:p>
            <a:r>
              <a:rPr lang="en-US" dirty="0"/>
              <a:t>Equity Strategic Framework	</a:t>
            </a:r>
          </a:p>
        </p:txBody>
      </p:sp>
      <p:sp>
        <p:nvSpPr>
          <p:cNvPr id="4" name="Title 3">
            <a:extLst>
              <a:ext uri="{FF2B5EF4-FFF2-40B4-BE49-F238E27FC236}">
                <a16:creationId xmlns:a16="http://schemas.microsoft.com/office/drawing/2014/main" id="{DB2085C9-363E-429D-8B76-8A04D71747E4}"/>
              </a:ext>
            </a:extLst>
          </p:cNvPr>
          <p:cNvSpPr>
            <a:spLocks noGrp="1"/>
          </p:cNvSpPr>
          <p:nvPr>
            <p:ph type="title"/>
          </p:nvPr>
        </p:nvSpPr>
        <p:spPr/>
        <p:txBody>
          <a:bodyPr/>
          <a:lstStyle/>
          <a:p>
            <a:r>
              <a:rPr lang="en-US" dirty="0"/>
              <a:t>Vision Statement </a:t>
            </a:r>
          </a:p>
        </p:txBody>
      </p:sp>
      <p:sp>
        <p:nvSpPr>
          <p:cNvPr id="2" name="Content Placeholder 1">
            <a:extLst>
              <a:ext uri="{FF2B5EF4-FFF2-40B4-BE49-F238E27FC236}">
                <a16:creationId xmlns:a16="http://schemas.microsoft.com/office/drawing/2014/main" id="{C44D4BF3-BA27-4AA4-BCF4-5DE79BF73D08}"/>
              </a:ext>
            </a:extLst>
          </p:cNvPr>
          <p:cNvSpPr>
            <a:spLocks noGrp="1"/>
          </p:cNvSpPr>
          <p:nvPr>
            <p:ph idx="1"/>
          </p:nvPr>
        </p:nvSpPr>
        <p:spPr>
          <a:xfrm>
            <a:off x="228600" y="1521708"/>
            <a:ext cx="8678008" cy="1785104"/>
          </a:xfrm>
        </p:spPr>
        <p:txBody>
          <a:bodyPr/>
          <a:lstStyle/>
          <a:p>
            <a:pPr marL="119062" indent="0">
              <a:buNone/>
            </a:pPr>
            <a:r>
              <a:rPr lang="en-US" sz="1600" dirty="0"/>
              <a:t>The Massachusetts Board of Higher Education aims to sustain and expand on Massachusetts’ unique leadership position in higher education as defined by the strength and reputation of our private and public postsecondary institutions and our nation-leading level of attainment among our adult citizens. </a:t>
            </a:r>
          </a:p>
          <a:p>
            <a:pPr marL="119062" indent="0">
              <a:spcAft>
                <a:spcPts val="1200"/>
              </a:spcAft>
              <a:buNone/>
            </a:pPr>
            <a:r>
              <a:rPr lang="en-US" sz="1600" dirty="0"/>
              <a:t>To further realize those goals and to ensure that public higher education opens doors of opportunity and fulfilment for traditionally underserved populations…</a:t>
            </a:r>
          </a:p>
        </p:txBody>
      </p:sp>
      <p:sp>
        <p:nvSpPr>
          <p:cNvPr id="7" name="TextBox 6">
            <a:extLst>
              <a:ext uri="{FF2B5EF4-FFF2-40B4-BE49-F238E27FC236}">
                <a16:creationId xmlns:a16="http://schemas.microsoft.com/office/drawing/2014/main" id="{56C59DB7-A272-47F2-9CEB-A5526EB6F748}"/>
              </a:ext>
            </a:extLst>
          </p:cNvPr>
          <p:cNvSpPr txBox="1"/>
          <p:nvPr/>
        </p:nvSpPr>
        <p:spPr>
          <a:xfrm>
            <a:off x="564173" y="3394687"/>
            <a:ext cx="8015654" cy="1785104"/>
          </a:xfrm>
          <a:prstGeom prst="rect">
            <a:avLst/>
          </a:prstGeom>
          <a:solidFill>
            <a:schemeClr val="accent3"/>
          </a:solidFill>
        </p:spPr>
        <p:txBody>
          <a:bodyPr wrap="square" rtlCol="0">
            <a:spAutoFit/>
          </a:bodyPr>
          <a:lstStyle/>
          <a:p>
            <a:pPr marL="119062" indent="0" algn="ctr">
              <a:buNone/>
            </a:pPr>
            <a:r>
              <a:rPr lang="en-US" b="1" dirty="0">
                <a:solidFill>
                  <a:schemeClr val="tx2"/>
                </a:solidFill>
              </a:rPr>
              <a:t>We elect to make our top statewide policy and performance priority:</a:t>
            </a:r>
          </a:p>
          <a:p>
            <a:pPr marL="119062" indent="0" algn="ctr">
              <a:buNone/>
            </a:pPr>
            <a:endParaRPr lang="en-US" sz="800" b="1" dirty="0"/>
          </a:p>
          <a:p>
            <a:pPr algn="ctr">
              <a:spcAft>
                <a:spcPts val="1200"/>
              </a:spcAft>
            </a:pPr>
            <a:r>
              <a:rPr lang="en-US" sz="2800" b="1" dirty="0">
                <a:solidFill>
                  <a:schemeClr val="tx2"/>
                </a:solidFill>
              </a:rPr>
              <a:t>Significantly raise the enrollment, attainment and long-term success outcomes among </a:t>
            </a:r>
            <a:br>
              <a:rPr lang="en-US" sz="2800" b="1" dirty="0">
                <a:solidFill>
                  <a:schemeClr val="tx2"/>
                </a:solidFill>
              </a:rPr>
            </a:br>
            <a:r>
              <a:rPr lang="en-US" sz="2800" b="1" dirty="0">
                <a:solidFill>
                  <a:schemeClr val="tx2"/>
                </a:solidFill>
              </a:rPr>
              <a:t>under-represented student populations. </a:t>
            </a:r>
          </a:p>
        </p:txBody>
      </p:sp>
      <p:sp>
        <p:nvSpPr>
          <p:cNvPr id="10" name="Rectangle 9">
            <a:extLst>
              <a:ext uri="{FF2B5EF4-FFF2-40B4-BE49-F238E27FC236}">
                <a16:creationId xmlns:a16="http://schemas.microsoft.com/office/drawing/2014/main" id="{7E492D01-26BC-424A-A647-87CF505E61FB}"/>
              </a:ext>
            </a:extLst>
          </p:cNvPr>
          <p:cNvSpPr/>
          <p:nvPr/>
        </p:nvSpPr>
        <p:spPr>
          <a:xfrm>
            <a:off x="228600" y="5439508"/>
            <a:ext cx="8678008" cy="861774"/>
          </a:xfrm>
          <a:prstGeom prst="rect">
            <a:avLst/>
          </a:prstGeom>
        </p:spPr>
        <p:txBody>
          <a:bodyPr wrap="square">
            <a:spAutoFit/>
          </a:bodyPr>
          <a:lstStyle/>
          <a:p>
            <a:r>
              <a:rPr lang="en-US" sz="1600" dirty="0"/>
              <a:t>We intend this equity lens priority to guide campus and system performance measurement and promote initiatives and policies that collectively expand success for residents and for our economy and society.</a:t>
            </a:r>
          </a:p>
        </p:txBody>
      </p:sp>
    </p:spTree>
    <p:extLst>
      <p:ext uri="{BB962C8B-B14F-4D97-AF65-F5344CB8AC3E}">
        <p14:creationId xmlns:p14="http://schemas.microsoft.com/office/powerpoint/2010/main" val="26608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FCF65-5F77-49A6-899B-CEA48E49DEE8}"/>
              </a:ext>
            </a:extLst>
          </p:cNvPr>
          <p:cNvSpPr>
            <a:spLocks noGrp="1"/>
          </p:cNvSpPr>
          <p:nvPr>
            <p:ph type="body" sz="quarter" idx="13"/>
          </p:nvPr>
        </p:nvSpPr>
        <p:spPr/>
        <p:txBody>
          <a:bodyPr/>
          <a:lstStyle/>
          <a:p>
            <a:r>
              <a:rPr lang="en-US" dirty="0"/>
              <a:t>Equity Strategic Framework	</a:t>
            </a:r>
          </a:p>
        </p:txBody>
      </p:sp>
      <p:sp>
        <p:nvSpPr>
          <p:cNvPr id="4" name="Title 3">
            <a:extLst>
              <a:ext uri="{FF2B5EF4-FFF2-40B4-BE49-F238E27FC236}">
                <a16:creationId xmlns:a16="http://schemas.microsoft.com/office/drawing/2014/main" id="{DB2085C9-363E-429D-8B76-8A04D71747E4}"/>
              </a:ext>
            </a:extLst>
          </p:cNvPr>
          <p:cNvSpPr>
            <a:spLocks noGrp="1"/>
          </p:cNvSpPr>
          <p:nvPr>
            <p:ph type="title"/>
          </p:nvPr>
        </p:nvSpPr>
        <p:spPr/>
        <p:txBody>
          <a:bodyPr/>
          <a:lstStyle/>
          <a:p>
            <a:r>
              <a:rPr lang="en-US" dirty="0"/>
              <a:t>Vision Statement </a:t>
            </a:r>
          </a:p>
        </p:txBody>
      </p:sp>
      <p:sp>
        <p:nvSpPr>
          <p:cNvPr id="2" name="Content Placeholder 1">
            <a:extLst>
              <a:ext uri="{FF2B5EF4-FFF2-40B4-BE49-F238E27FC236}">
                <a16:creationId xmlns:a16="http://schemas.microsoft.com/office/drawing/2014/main" id="{C44D4BF3-BA27-4AA4-BCF4-5DE79BF73D08}"/>
              </a:ext>
            </a:extLst>
          </p:cNvPr>
          <p:cNvSpPr>
            <a:spLocks noGrp="1"/>
          </p:cNvSpPr>
          <p:nvPr>
            <p:ph idx="1"/>
          </p:nvPr>
        </p:nvSpPr>
        <p:spPr>
          <a:xfrm>
            <a:off x="228600" y="1521708"/>
            <a:ext cx="8678008" cy="1785104"/>
          </a:xfrm>
        </p:spPr>
        <p:txBody>
          <a:bodyPr/>
          <a:lstStyle/>
          <a:p>
            <a:pPr marL="119062" indent="0">
              <a:buNone/>
            </a:pPr>
            <a:r>
              <a:rPr lang="en-US" sz="1600" dirty="0"/>
              <a:t>The Massachusetts Board of Higher Education aims to sustain and expand on Massachusetts’ unique leadership position in higher education as defined by the strength and reputation of our private and public postsecondary institutions and our nation-leading level of attainment among our adult citizens. </a:t>
            </a:r>
          </a:p>
          <a:p>
            <a:pPr marL="119062" indent="0">
              <a:spcAft>
                <a:spcPts val="1200"/>
              </a:spcAft>
              <a:buNone/>
            </a:pPr>
            <a:r>
              <a:rPr lang="en-US" sz="1600" dirty="0"/>
              <a:t>To further realize those goals and to ensure that public higher education opens doors of opportunity and fulfilment for traditionally underserved populations…</a:t>
            </a:r>
          </a:p>
        </p:txBody>
      </p:sp>
      <p:sp>
        <p:nvSpPr>
          <p:cNvPr id="7" name="TextBox 6">
            <a:extLst>
              <a:ext uri="{FF2B5EF4-FFF2-40B4-BE49-F238E27FC236}">
                <a16:creationId xmlns:a16="http://schemas.microsoft.com/office/drawing/2014/main" id="{56C59DB7-A272-47F2-9CEB-A5526EB6F748}"/>
              </a:ext>
            </a:extLst>
          </p:cNvPr>
          <p:cNvSpPr txBox="1"/>
          <p:nvPr/>
        </p:nvSpPr>
        <p:spPr>
          <a:xfrm>
            <a:off x="564173" y="3394687"/>
            <a:ext cx="8015654" cy="1785104"/>
          </a:xfrm>
          <a:prstGeom prst="rect">
            <a:avLst/>
          </a:prstGeom>
          <a:solidFill>
            <a:schemeClr val="accent3"/>
          </a:solidFill>
        </p:spPr>
        <p:txBody>
          <a:bodyPr wrap="square" rtlCol="0">
            <a:spAutoFit/>
          </a:bodyPr>
          <a:lstStyle/>
          <a:p>
            <a:pPr marL="119062" indent="0" algn="ctr">
              <a:buNone/>
            </a:pPr>
            <a:r>
              <a:rPr lang="en-US" b="1" dirty="0">
                <a:solidFill>
                  <a:schemeClr val="tx2"/>
                </a:solidFill>
              </a:rPr>
              <a:t>We elect to make our top statewide policy and performance priority:</a:t>
            </a:r>
          </a:p>
          <a:p>
            <a:pPr marL="119062" indent="0" algn="ctr">
              <a:buNone/>
            </a:pPr>
            <a:endParaRPr lang="en-US" sz="800" b="1" dirty="0"/>
          </a:p>
          <a:p>
            <a:pPr algn="ctr">
              <a:spcAft>
                <a:spcPts val="1200"/>
              </a:spcAft>
            </a:pPr>
            <a:r>
              <a:rPr lang="en-US" sz="2800" b="1" dirty="0">
                <a:solidFill>
                  <a:schemeClr val="tx2"/>
                </a:solidFill>
              </a:rPr>
              <a:t>Significantly raise the enrollment, attainment and long-term success outcomes among </a:t>
            </a:r>
            <a:br>
              <a:rPr lang="en-US" sz="2800" b="1" dirty="0">
                <a:solidFill>
                  <a:schemeClr val="tx2"/>
                </a:solidFill>
              </a:rPr>
            </a:br>
            <a:r>
              <a:rPr lang="en-US" sz="2800" b="1" dirty="0">
                <a:solidFill>
                  <a:schemeClr val="tx2"/>
                </a:solidFill>
              </a:rPr>
              <a:t>under-represented student populations. </a:t>
            </a:r>
          </a:p>
        </p:txBody>
      </p:sp>
      <p:sp>
        <p:nvSpPr>
          <p:cNvPr id="10" name="Rectangle 9">
            <a:extLst>
              <a:ext uri="{FF2B5EF4-FFF2-40B4-BE49-F238E27FC236}">
                <a16:creationId xmlns:a16="http://schemas.microsoft.com/office/drawing/2014/main" id="{7E492D01-26BC-424A-A647-87CF505E61FB}"/>
              </a:ext>
            </a:extLst>
          </p:cNvPr>
          <p:cNvSpPr/>
          <p:nvPr/>
        </p:nvSpPr>
        <p:spPr>
          <a:xfrm>
            <a:off x="228600" y="5439508"/>
            <a:ext cx="8678008" cy="861774"/>
          </a:xfrm>
          <a:prstGeom prst="rect">
            <a:avLst/>
          </a:prstGeom>
        </p:spPr>
        <p:txBody>
          <a:bodyPr wrap="square">
            <a:spAutoFit/>
          </a:bodyPr>
          <a:lstStyle/>
          <a:p>
            <a:r>
              <a:rPr lang="en-US" sz="1600" dirty="0"/>
              <a:t>We intend this equity lens priority to guide campus and system performance measurement and promote initiatives and policies that collectively expand success for residents and for our economy and society.</a:t>
            </a:r>
          </a:p>
        </p:txBody>
      </p:sp>
    </p:spTree>
    <p:extLst>
      <p:ext uri="{BB962C8B-B14F-4D97-AF65-F5344CB8AC3E}">
        <p14:creationId xmlns:p14="http://schemas.microsoft.com/office/powerpoint/2010/main" val="313634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53E4E8-144B-4706-9684-0BFE5D8A468E}"/>
              </a:ext>
            </a:extLst>
          </p:cNvPr>
          <p:cNvSpPr>
            <a:spLocks noGrp="1"/>
          </p:cNvSpPr>
          <p:nvPr>
            <p:ph idx="1"/>
          </p:nvPr>
        </p:nvSpPr>
        <p:spPr/>
        <p:txBody>
          <a:bodyPr/>
          <a:lstStyle/>
          <a:p>
            <a:pPr marL="89297" indent="0">
              <a:buNone/>
            </a:pPr>
            <a:r>
              <a:rPr lang="en-US" sz="3200" b="1" dirty="0"/>
              <a:t>Retreat Goals:</a:t>
            </a:r>
          </a:p>
          <a:p>
            <a:pPr>
              <a:buClrTx/>
              <a:buSzPct val="90000"/>
              <a:buFont typeface="Arial" panose="020B0604020202020204" pitchFamily="34" charset="0"/>
              <a:buChar char="•"/>
            </a:pPr>
            <a:r>
              <a:rPr lang="en-US" dirty="0"/>
              <a:t>Build consensus on an approach to goal- setting</a:t>
            </a:r>
          </a:p>
          <a:p>
            <a:pPr>
              <a:buClrTx/>
              <a:buSzPct val="90000"/>
              <a:buFont typeface="Arial" panose="020B0604020202020204" pitchFamily="34" charset="0"/>
              <a:buChar char="•"/>
            </a:pPr>
            <a:r>
              <a:rPr lang="en-US" dirty="0"/>
              <a:t>Build consensus on the schedule for goal-setting</a:t>
            </a:r>
          </a:p>
          <a:p>
            <a:pPr>
              <a:buClrTx/>
              <a:buSzPct val="90000"/>
              <a:buFont typeface="Arial" panose="020B0604020202020204" pitchFamily="34" charset="0"/>
              <a:buChar char="•"/>
            </a:pPr>
            <a:r>
              <a:rPr lang="en-US" dirty="0"/>
              <a:t>Learn about similar efforts in other states</a:t>
            </a:r>
          </a:p>
          <a:p>
            <a:pPr>
              <a:buClrTx/>
              <a:buSzPct val="90000"/>
              <a:buFont typeface="Arial" panose="020B0604020202020204" pitchFamily="34" charset="0"/>
              <a:buChar char="•"/>
            </a:pPr>
            <a:r>
              <a:rPr lang="en-US" dirty="0"/>
              <a:t>Learn about current higher education landscape in Massachusetts</a:t>
            </a:r>
          </a:p>
        </p:txBody>
      </p:sp>
      <p:sp>
        <p:nvSpPr>
          <p:cNvPr id="4" name="Title 3">
            <a:extLst>
              <a:ext uri="{FF2B5EF4-FFF2-40B4-BE49-F238E27FC236}">
                <a16:creationId xmlns:a16="http://schemas.microsoft.com/office/drawing/2014/main" id="{F5817E4E-DD73-4553-9D09-0BD024DF9F3A}"/>
              </a:ext>
            </a:extLst>
          </p:cNvPr>
          <p:cNvSpPr>
            <a:spLocks noGrp="1"/>
          </p:cNvSpPr>
          <p:nvPr>
            <p:ph type="title"/>
          </p:nvPr>
        </p:nvSpPr>
        <p:spPr>
          <a:xfrm>
            <a:off x="289946" y="212723"/>
            <a:ext cx="8382000" cy="838200"/>
          </a:xfrm>
        </p:spPr>
        <p:txBody>
          <a:bodyPr/>
          <a:lstStyle/>
          <a:p>
            <a:r>
              <a:rPr lang="en-US" dirty="0"/>
              <a:t>Background: BHE Retreat – September 2018</a:t>
            </a:r>
          </a:p>
        </p:txBody>
      </p:sp>
    </p:spTree>
    <p:extLst>
      <p:ext uri="{BB962C8B-B14F-4D97-AF65-F5344CB8AC3E}">
        <p14:creationId xmlns:p14="http://schemas.microsoft.com/office/powerpoint/2010/main" val="310789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816E9-B8CD-4ED6-BA39-564E288A074C}"/>
              </a:ext>
            </a:extLst>
          </p:cNvPr>
          <p:cNvSpPr>
            <a:spLocks noGrp="1"/>
          </p:cNvSpPr>
          <p:nvPr>
            <p:ph idx="1"/>
          </p:nvPr>
        </p:nvSpPr>
        <p:spPr/>
        <p:txBody>
          <a:bodyPr/>
          <a:lstStyle/>
          <a:p>
            <a:pPr>
              <a:buClrTx/>
              <a:buSzPct val="90000"/>
              <a:buFont typeface="Arial" panose="020B0604020202020204" pitchFamily="34" charset="0"/>
              <a:buChar char="•"/>
            </a:pPr>
            <a:r>
              <a:rPr lang="en-US" b="1" dirty="0"/>
              <a:t>Increase</a:t>
            </a:r>
            <a:r>
              <a:rPr lang="en-US" dirty="0"/>
              <a:t> focus on a single systemwide (statewide) priority can </a:t>
            </a:r>
            <a:r>
              <a:rPr lang="en-US" b="1" dirty="0"/>
              <a:t>improve outcomes</a:t>
            </a:r>
          </a:p>
          <a:p>
            <a:pPr>
              <a:buClrTx/>
              <a:buSzPct val="90000"/>
              <a:buFont typeface="Arial" panose="020B0604020202020204" pitchFamily="34" charset="0"/>
              <a:buChar char="•"/>
            </a:pPr>
            <a:r>
              <a:rPr lang="en-US" b="1" dirty="0"/>
              <a:t>Prioritize</a:t>
            </a:r>
            <a:r>
              <a:rPr lang="en-US" dirty="0"/>
              <a:t> systemwide policies and initiatives that align with highest level goal to </a:t>
            </a:r>
            <a:r>
              <a:rPr lang="en-US" b="1" dirty="0"/>
              <a:t>produce better results for students</a:t>
            </a:r>
          </a:p>
          <a:p>
            <a:pPr>
              <a:buClrTx/>
              <a:buSzPct val="90000"/>
              <a:buFont typeface="Arial" panose="020B0604020202020204" pitchFamily="34" charset="0"/>
              <a:buChar char="•"/>
            </a:pPr>
            <a:r>
              <a:rPr lang="en-US" b="1" dirty="0"/>
              <a:t>Align </a:t>
            </a:r>
            <a:r>
              <a:rPr lang="en-US" dirty="0"/>
              <a:t>campus priorities with systemwide goal to have </a:t>
            </a:r>
            <a:r>
              <a:rPr lang="en-US" b="1" dirty="0"/>
              <a:t>greater impact and increase accountability </a:t>
            </a:r>
          </a:p>
        </p:txBody>
      </p:sp>
      <p:sp>
        <p:nvSpPr>
          <p:cNvPr id="4" name="Title 3">
            <a:extLst>
              <a:ext uri="{FF2B5EF4-FFF2-40B4-BE49-F238E27FC236}">
                <a16:creationId xmlns:a16="http://schemas.microsoft.com/office/drawing/2014/main" id="{97F2B98D-F1F8-4E2E-AF39-A5FC0AFBD7F0}"/>
              </a:ext>
            </a:extLst>
          </p:cNvPr>
          <p:cNvSpPr>
            <a:spLocks noGrp="1"/>
          </p:cNvSpPr>
          <p:nvPr>
            <p:ph type="title"/>
          </p:nvPr>
        </p:nvSpPr>
        <p:spPr>
          <a:xfrm>
            <a:off x="381000" y="284748"/>
            <a:ext cx="8382000" cy="838200"/>
          </a:xfrm>
        </p:spPr>
        <p:txBody>
          <a:bodyPr/>
          <a:lstStyle/>
          <a:p>
            <a:r>
              <a:rPr lang="en-US" dirty="0"/>
              <a:t>Why a Top-Level Goal?</a:t>
            </a:r>
          </a:p>
        </p:txBody>
      </p:sp>
    </p:spTree>
    <p:extLst>
      <p:ext uri="{BB962C8B-B14F-4D97-AF65-F5344CB8AC3E}">
        <p14:creationId xmlns:p14="http://schemas.microsoft.com/office/powerpoint/2010/main" val="245042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53E4E8-144B-4706-9684-0BFE5D8A468E}"/>
              </a:ext>
            </a:extLst>
          </p:cNvPr>
          <p:cNvSpPr>
            <a:spLocks noGrp="1"/>
          </p:cNvSpPr>
          <p:nvPr>
            <p:ph idx="1"/>
          </p:nvPr>
        </p:nvSpPr>
        <p:spPr>
          <a:xfrm>
            <a:off x="228601" y="1533030"/>
            <a:ext cx="8651630" cy="1828798"/>
          </a:xfrm>
        </p:spPr>
        <p:txBody>
          <a:bodyPr/>
          <a:lstStyle/>
          <a:p>
            <a:pPr marL="89297" indent="0">
              <a:buNone/>
            </a:pPr>
            <a:r>
              <a:rPr lang="en-US" altLang="en-US" sz="2000" dirty="0">
                <a:solidFill>
                  <a:srgbClr val="27130E"/>
                </a:solidFill>
              </a:rPr>
              <a:t>“</a:t>
            </a:r>
            <a:r>
              <a:rPr lang="en-US" altLang="en-US" sz="4000" dirty="0">
                <a:solidFill>
                  <a:srgbClr val="27130E"/>
                </a:solidFill>
              </a:rPr>
              <a:t>A</a:t>
            </a:r>
            <a:r>
              <a:rPr lang="en-US" altLang="en-US" sz="2000" dirty="0">
                <a:solidFill>
                  <a:srgbClr val="27130E"/>
                </a:solidFill>
              </a:rPr>
              <a:t>merica cannot lead in the 21st century unless we have the best educated, most competitive workforce in the world.”</a:t>
            </a:r>
          </a:p>
          <a:p>
            <a:pPr marL="89297" indent="0" algn="r">
              <a:buNone/>
            </a:pPr>
            <a:r>
              <a:rPr lang="en-US" altLang="en-US" sz="1600" dirty="0">
                <a:solidFill>
                  <a:schemeClr val="tx2"/>
                </a:solidFill>
                <a:latin typeface="Arial Unicode MS" charset="0"/>
                <a:ea typeface="MS PGothic" panose="020B0600070205080204" pitchFamily="34" charset="-128"/>
              </a:rPr>
              <a:t>President Barack Obama</a:t>
            </a:r>
          </a:p>
          <a:p>
            <a:pPr marL="89297" indent="0" algn="r">
              <a:spcBef>
                <a:spcPts val="0"/>
              </a:spcBef>
              <a:buNone/>
            </a:pPr>
            <a:r>
              <a:rPr lang="en-US" altLang="en-US" sz="1600" dirty="0">
                <a:solidFill>
                  <a:schemeClr val="tx2"/>
                </a:solidFill>
                <a:latin typeface="Arial Unicode MS" charset="0"/>
                <a:ea typeface="MS PGothic" panose="020B0600070205080204" pitchFamily="34" charset="-128"/>
              </a:rPr>
              <a:t>				Remarks on Higher Education</a:t>
            </a:r>
          </a:p>
          <a:p>
            <a:pPr marL="89297" indent="0" algn="r">
              <a:spcBef>
                <a:spcPts val="0"/>
              </a:spcBef>
              <a:buNone/>
            </a:pPr>
            <a:r>
              <a:rPr lang="en-US" altLang="en-US" sz="1600" dirty="0">
                <a:solidFill>
                  <a:schemeClr val="tx2"/>
                </a:solidFill>
                <a:latin typeface="Arial Unicode MS" charset="0"/>
                <a:ea typeface="MS PGothic" panose="020B0600070205080204" pitchFamily="34" charset="-128"/>
              </a:rPr>
              <a:t>				April 24, 2009</a:t>
            </a:r>
          </a:p>
        </p:txBody>
      </p:sp>
      <p:sp>
        <p:nvSpPr>
          <p:cNvPr id="4" name="Title 3">
            <a:extLst>
              <a:ext uri="{FF2B5EF4-FFF2-40B4-BE49-F238E27FC236}">
                <a16:creationId xmlns:a16="http://schemas.microsoft.com/office/drawing/2014/main" id="{F5817E4E-DD73-4553-9D09-0BD024DF9F3A}"/>
              </a:ext>
            </a:extLst>
          </p:cNvPr>
          <p:cNvSpPr>
            <a:spLocks noGrp="1"/>
          </p:cNvSpPr>
          <p:nvPr>
            <p:ph type="title"/>
          </p:nvPr>
        </p:nvSpPr>
        <p:spPr>
          <a:xfrm>
            <a:off x="87923" y="212723"/>
            <a:ext cx="8941777" cy="838200"/>
          </a:xfrm>
        </p:spPr>
        <p:txBody>
          <a:bodyPr/>
          <a:lstStyle/>
          <a:p>
            <a:r>
              <a:rPr lang="en-US" dirty="0"/>
              <a:t>President Obama: 2020 College Completion Goal</a:t>
            </a:r>
          </a:p>
        </p:txBody>
      </p:sp>
      <p:cxnSp>
        <p:nvCxnSpPr>
          <p:cNvPr id="5" name="Straight Connector 4">
            <a:extLst>
              <a:ext uri="{FF2B5EF4-FFF2-40B4-BE49-F238E27FC236}">
                <a16:creationId xmlns:a16="http://schemas.microsoft.com/office/drawing/2014/main" id="{DD7B4F15-FECC-4CA7-8398-1B254E193308}"/>
              </a:ext>
            </a:extLst>
          </p:cNvPr>
          <p:cNvCxnSpPr/>
          <p:nvPr/>
        </p:nvCxnSpPr>
        <p:spPr>
          <a:xfrm>
            <a:off x="1207476" y="3598984"/>
            <a:ext cx="71628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Content Placeholder 1">
            <a:extLst>
              <a:ext uri="{FF2B5EF4-FFF2-40B4-BE49-F238E27FC236}">
                <a16:creationId xmlns:a16="http://schemas.microsoft.com/office/drawing/2014/main" id="{F5EBF399-FD9B-40C4-89CA-35C3B782B61A}"/>
              </a:ext>
            </a:extLst>
          </p:cNvPr>
          <p:cNvSpPr txBox="1">
            <a:spLocks/>
          </p:cNvSpPr>
          <p:nvPr/>
        </p:nvSpPr>
        <p:spPr bwMode="auto">
          <a:xfrm>
            <a:off x="228600" y="3669319"/>
            <a:ext cx="8651629" cy="279301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lvl1pPr marL="328613" indent="-239316" algn="l" rtl="0" eaLnBrk="1" fontAlgn="base" hangingPunct="1">
              <a:spcBef>
                <a:spcPts val="90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1pPr>
            <a:lvl2pPr marL="547688" indent="-204788" algn="l" rtl="0" eaLnBrk="1" fontAlgn="base" hangingPunct="1">
              <a:spcBef>
                <a:spcPts val="360"/>
              </a:spcBef>
              <a:spcAft>
                <a:spcPct val="0"/>
              </a:spcAft>
              <a:buClr>
                <a:schemeClr val="accent2"/>
              </a:buClr>
              <a:buSzPct val="90000"/>
              <a:buFont typeface="Wingdings" pitchFamily="2" charset="2"/>
              <a:buChar char=""/>
              <a:defRPr sz="2100" kern="1200">
                <a:solidFill>
                  <a:schemeClr val="tx1"/>
                </a:solidFill>
                <a:latin typeface="+mn-lt"/>
                <a:ea typeface="+mn-ea"/>
                <a:cs typeface="+mn-cs"/>
              </a:defRPr>
            </a:lvl2pPr>
            <a:lvl3pPr marL="746522" indent="-171450" algn="l" rtl="0" eaLnBrk="1" fontAlgn="base" hangingPunct="1">
              <a:spcBef>
                <a:spcPct val="20000"/>
              </a:spcBef>
              <a:spcAft>
                <a:spcPct val="0"/>
              </a:spcAft>
              <a:buClr>
                <a:srgbClr val="C32D2E"/>
              </a:buClr>
              <a:buFont typeface="Arial" charset="0"/>
              <a:buChar char="▪"/>
              <a:defRPr sz="1800" kern="1200">
                <a:solidFill>
                  <a:schemeClr val="tx1"/>
                </a:solidFill>
                <a:latin typeface="+mn-lt"/>
                <a:ea typeface="+mn-ea"/>
                <a:cs typeface="+mn-cs"/>
              </a:defRPr>
            </a:lvl3pPr>
            <a:lvl4pPr marL="912019" indent="-136922" algn="l" rtl="0" eaLnBrk="1" fontAlgn="base" hangingPunct="1">
              <a:spcBef>
                <a:spcPct val="20000"/>
              </a:spcBef>
              <a:spcAft>
                <a:spcPct val="0"/>
              </a:spcAft>
              <a:buClr>
                <a:srgbClr val="84AA33"/>
              </a:buClr>
              <a:buFont typeface="Arial" charset="0"/>
              <a:buChar char="▪"/>
              <a:defRPr sz="1350" kern="1200">
                <a:solidFill>
                  <a:schemeClr val="tx1"/>
                </a:solidFill>
                <a:latin typeface="+mn-lt"/>
                <a:ea typeface="+mn-ea"/>
                <a:cs typeface="+mn-cs"/>
              </a:defRPr>
            </a:lvl4pPr>
            <a:lvl5pPr marL="1069181" indent="-136922" algn="l" rtl="0" eaLnBrk="1" fontAlgn="base" hangingPunct="1">
              <a:spcBef>
                <a:spcPct val="20000"/>
              </a:spcBef>
              <a:spcAft>
                <a:spcPct val="0"/>
              </a:spcAft>
              <a:buClr>
                <a:srgbClr val="964305"/>
              </a:buClr>
              <a:buFont typeface="Wingdings 3" pitchFamily="18" charset="2"/>
              <a:buChar char=""/>
              <a:defRPr lang="en-US" sz="1350" kern="120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a:lstStyle>
          <a:p>
            <a:pPr>
              <a:spcBef>
                <a:spcPts val="1800"/>
              </a:spcBef>
              <a:buClr>
                <a:srgbClr val="000000"/>
              </a:buClr>
              <a:buNone/>
            </a:pPr>
            <a:r>
              <a:rPr lang="en-US" altLang="en-US" sz="2000" dirty="0">
                <a:solidFill>
                  <a:srgbClr val="27130E"/>
                </a:solidFill>
              </a:rPr>
              <a:t>“</a:t>
            </a:r>
            <a:r>
              <a:rPr lang="en-US" altLang="en-US" sz="4000" dirty="0">
                <a:solidFill>
                  <a:srgbClr val="27130E"/>
                </a:solidFill>
              </a:rPr>
              <a:t>B</a:t>
            </a:r>
            <a:r>
              <a:rPr lang="en-US" altLang="en-US" sz="2000" dirty="0">
                <a:solidFill>
                  <a:srgbClr val="27130E"/>
                </a:solidFill>
              </a:rPr>
              <a:t>y 2020,  America will once again have the highest proportion of college graduates in the world... So tonight I ask every American to commit to at least one year or more of higher education or career training... every American will need to get more than a high school diploma.”</a:t>
            </a:r>
          </a:p>
          <a:p>
            <a:pPr marL="0" lvl="0" indent="0" algn="r" fontAlgn="auto">
              <a:spcBef>
                <a:spcPts val="0"/>
              </a:spcBef>
              <a:spcAft>
                <a:spcPts val="0"/>
              </a:spcAft>
              <a:buClrTx/>
              <a:buSzTx/>
              <a:buNone/>
            </a:pPr>
            <a:r>
              <a:rPr lang="en-US" altLang="en-US" sz="2000" dirty="0">
                <a:solidFill>
                  <a:srgbClr val="27130E"/>
                </a:solidFill>
                <a:latin typeface="Arial Unicode MS" charset="0"/>
                <a:ea typeface="MS PGothic" panose="020B0600070205080204" pitchFamily="34" charset="-128"/>
              </a:rPr>
              <a:t>			</a:t>
            </a:r>
            <a:r>
              <a:rPr lang="en-US" altLang="en-US" sz="1600" dirty="0">
                <a:solidFill>
                  <a:srgbClr val="001F5B"/>
                </a:solidFill>
                <a:latin typeface="Arial Unicode MS" charset="0"/>
                <a:ea typeface="MS PGothic" panose="020B0600070205080204" pitchFamily="34" charset="-128"/>
              </a:rPr>
              <a:t>President Barack Obama</a:t>
            </a:r>
          </a:p>
          <a:p>
            <a:pPr marL="0" lvl="0" indent="0" algn="r" fontAlgn="auto">
              <a:spcBef>
                <a:spcPts val="0"/>
              </a:spcBef>
              <a:spcAft>
                <a:spcPts val="0"/>
              </a:spcAft>
              <a:buClrTx/>
              <a:buSzTx/>
              <a:buNone/>
            </a:pPr>
            <a:r>
              <a:rPr lang="en-US" altLang="en-US" sz="1600" dirty="0">
                <a:solidFill>
                  <a:srgbClr val="001F5B"/>
                </a:solidFill>
                <a:latin typeface="Arial Unicode MS" charset="0"/>
                <a:ea typeface="MS PGothic" panose="020B0600070205080204" pitchFamily="34" charset="-128"/>
              </a:rPr>
              <a:t>Address to Joint Session of Congress</a:t>
            </a:r>
          </a:p>
          <a:p>
            <a:pPr marL="0" lvl="0" indent="0" algn="r" fontAlgn="auto">
              <a:spcBef>
                <a:spcPts val="0"/>
              </a:spcBef>
              <a:spcAft>
                <a:spcPts val="0"/>
              </a:spcAft>
              <a:buClrTx/>
              <a:buSzTx/>
              <a:buNone/>
            </a:pPr>
            <a:r>
              <a:rPr lang="en-US" altLang="en-US" sz="1600" dirty="0">
                <a:solidFill>
                  <a:srgbClr val="001F5B"/>
                </a:solidFill>
                <a:latin typeface="Arial Unicode MS" charset="0"/>
                <a:ea typeface="MS PGothic" panose="020B0600070205080204" pitchFamily="34" charset="-128"/>
              </a:rPr>
              <a:t>February 24, 2009</a:t>
            </a:r>
          </a:p>
        </p:txBody>
      </p:sp>
    </p:spTree>
    <p:extLst>
      <p:ext uri="{BB962C8B-B14F-4D97-AF65-F5344CB8AC3E}">
        <p14:creationId xmlns:p14="http://schemas.microsoft.com/office/powerpoint/2010/main" val="217793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861560" y="2369401"/>
            <a:ext cx="2392680" cy="642938"/>
          </a:xfrm>
        </p:spPr>
        <p:txBody>
          <a:bodyPr>
            <a:normAutofit fontScale="90000"/>
          </a:bodyPr>
          <a:lstStyle/>
          <a:p>
            <a:r>
              <a:rPr lang="en-US" sz="8625" b="1" dirty="0">
                <a:solidFill>
                  <a:schemeClr val="accent2"/>
                </a:solidFill>
              </a:rPr>
              <a:t>60%</a:t>
            </a:r>
          </a:p>
        </p:txBody>
      </p:sp>
      <p:sp>
        <p:nvSpPr>
          <p:cNvPr id="5" name="Slide Number Placeholder 4"/>
          <p:cNvSpPr>
            <a:spLocks noGrp="1"/>
          </p:cNvSpPr>
          <p:nvPr>
            <p:ph type="sldNum" sz="quarter" idx="4294967295"/>
          </p:nvPr>
        </p:nvSpPr>
        <p:spPr>
          <a:xfrm>
            <a:off x="6057900" y="5695951"/>
            <a:ext cx="1600200" cy="273844"/>
          </a:xfrm>
          <a:prstGeom prst="rect">
            <a:avLst/>
          </a:prstGeom>
        </p:spPr>
        <p:txBody>
          <a:bodyPr/>
          <a:lstStyle/>
          <a:p>
            <a:pPr fontAlgn="base">
              <a:spcBef>
                <a:spcPct val="0"/>
              </a:spcBef>
              <a:spcAft>
                <a:spcPct val="0"/>
              </a:spcAft>
              <a:defRPr/>
            </a:pPr>
            <a:fld id="{D8A45CD4-1AF8-A947-A626-794C8D00BFA0}" type="slidenum">
              <a:rPr lang="en-US">
                <a:solidFill>
                  <a:prstClr val="white"/>
                </a:solidFill>
                <a:latin typeface="Arial" charset="0"/>
              </a:rPr>
              <a:pPr fontAlgn="base">
                <a:spcBef>
                  <a:spcPct val="0"/>
                </a:spcBef>
                <a:spcAft>
                  <a:spcPct val="0"/>
                </a:spcAft>
                <a:defRPr/>
              </a:pPr>
              <a:t>6</a:t>
            </a:fld>
            <a:endParaRPr lang="en-US" dirty="0">
              <a:solidFill>
                <a:prstClr val="white"/>
              </a:solidFill>
              <a:latin typeface="Arial" charset="0"/>
            </a:endParaRPr>
          </a:p>
        </p:txBody>
      </p:sp>
      <p:pic>
        <p:nvPicPr>
          <p:cNvPr id="2" name="Picture 1" descr="iStock_000012107860Medium.jpg"/>
          <p:cNvPicPr>
            <a:picLocks noChangeAspect="1"/>
          </p:cNvPicPr>
          <p:nvPr/>
        </p:nvPicPr>
        <p:blipFill rotWithShape="1">
          <a:blip r:embed="rId3" cstate="print">
            <a:extLst>
              <a:ext uri="{28A0092B-C50C-407E-A947-70E740481C1C}">
                <a14:useLocalDpi xmlns:a14="http://schemas.microsoft.com/office/drawing/2010/main"/>
              </a:ext>
            </a:extLst>
          </a:blip>
          <a:srcRect r="-778"/>
          <a:stretch/>
        </p:blipFill>
        <p:spPr>
          <a:xfrm>
            <a:off x="1146796" y="1092460"/>
            <a:ext cx="6911340" cy="4603490"/>
          </a:xfrm>
          <a:prstGeom prst="rect">
            <a:avLst/>
          </a:prstGeom>
        </p:spPr>
      </p:pic>
      <p:sp>
        <p:nvSpPr>
          <p:cNvPr id="6" name="Rounded Rectangle 5"/>
          <p:cNvSpPr/>
          <p:nvPr/>
        </p:nvSpPr>
        <p:spPr>
          <a:xfrm>
            <a:off x="1146796" y="857250"/>
            <a:ext cx="6858000" cy="5143500"/>
          </a:xfrm>
          <a:prstGeom prst="roundRect">
            <a:avLst>
              <a:gd name="adj" fmla="val 0"/>
            </a:avLst>
          </a:prstGeom>
          <a:solidFill>
            <a:schemeClr val="bg1">
              <a:alpha val="91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sz="1350">
              <a:solidFill>
                <a:prstClr val="white"/>
              </a:solidFill>
              <a:latin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3425" y="2324146"/>
            <a:ext cx="2219042" cy="1635197"/>
          </a:xfrm>
          <a:prstGeom prst="rect">
            <a:avLst/>
          </a:prstGeom>
        </p:spPr>
      </p:pic>
      <p:sp>
        <p:nvSpPr>
          <p:cNvPr id="10" name="Title 2"/>
          <p:cNvSpPr txBox="1">
            <a:spLocks/>
          </p:cNvSpPr>
          <p:nvPr/>
        </p:nvSpPr>
        <p:spPr bwMode="auto">
          <a:xfrm>
            <a:off x="4937760" y="3316405"/>
            <a:ext cx="2430780" cy="6429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r>
              <a:rPr lang="en-US" sz="1500" dirty="0">
                <a:solidFill>
                  <a:srgbClr val="252525"/>
                </a:solidFill>
              </a:rPr>
              <a:t>of adults with high quality degrees or credentials by the year 2025 </a:t>
            </a:r>
          </a:p>
        </p:txBody>
      </p:sp>
      <p:sp>
        <p:nvSpPr>
          <p:cNvPr id="8" name="Title 2"/>
          <p:cNvSpPr txBox="1">
            <a:spLocks/>
          </p:cNvSpPr>
          <p:nvPr/>
        </p:nvSpPr>
        <p:spPr bwMode="auto">
          <a:xfrm>
            <a:off x="4975860" y="2483701"/>
            <a:ext cx="2392680" cy="6429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r>
              <a:rPr lang="en-US" sz="8625" b="1" dirty="0">
                <a:solidFill>
                  <a:srgbClr val="C0504D"/>
                </a:solidFill>
              </a:rPr>
              <a:t>60%</a:t>
            </a:r>
          </a:p>
        </p:txBody>
      </p:sp>
      <p:pic>
        <p:nvPicPr>
          <p:cNvPr id="1026" name="Picture 2" descr="Lumina Foundation">
            <a:extLst>
              <a:ext uri="{FF2B5EF4-FFF2-40B4-BE49-F238E27FC236}">
                <a16:creationId xmlns:a16="http://schemas.microsoft.com/office/drawing/2014/main" id="{02C367ED-93F3-4CC4-8C6A-8FB462A4A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869" y="600075"/>
            <a:ext cx="358140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81A904-18FD-4E00-BCD4-22EF1C7C15A9}"/>
              </a:ext>
            </a:extLst>
          </p:cNvPr>
          <p:cNvSpPr txBox="1"/>
          <p:nvPr/>
        </p:nvSpPr>
        <p:spPr>
          <a:xfrm>
            <a:off x="2308335" y="6164143"/>
            <a:ext cx="4527329" cy="400110"/>
          </a:xfrm>
          <a:prstGeom prst="rect">
            <a:avLst/>
          </a:prstGeom>
          <a:noFill/>
        </p:spPr>
        <p:txBody>
          <a:bodyPr wrap="square" rtlCol="0">
            <a:spAutoFit/>
          </a:bodyPr>
          <a:lstStyle/>
          <a:p>
            <a:pPr algn="ctr"/>
            <a:r>
              <a:rPr lang="en-US" sz="2000" dirty="0"/>
              <a:t>www.luminafoundation.org</a:t>
            </a:r>
          </a:p>
        </p:txBody>
      </p:sp>
    </p:spTree>
    <p:extLst>
      <p:ext uri="{BB962C8B-B14F-4D97-AF65-F5344CB8AC3E}">
        <p14:creationId xmlns:p14="http://schemas.microsoft.com/office/powerpoint/2010/main" val="344290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fontAlgn="base">
              <a:spcBef>
                <a:spcPct val="0"/>
              </a:spcBef>
              <a:spcAft>
                <a:spcPct val="0"/>
              </a:spcAft>
              <a:defRPr/>
            </a:pPr>
            <a:fld id="{D8A45CD4-1AF8-A947-A626-794C8D00BFA0}" type="slidenum">
              <a:rPr lang="en-US">
                <a:solidFill>
                  <a:prstClr val="white"/>
                </a:solidFill>
              </a:rPr>
              <a:pPr fontAlgn="base">
                <a:spcBef>
                  <a:spcPct val="0"/>
                </a:spcBef>
                <a:spcAft>
                  <a:spcPct val="0"/>
                </a:spcAft>
                <a:defRPr/>
              </a:pPr>
              <a:t>7</a:t>
            </a:fld>
            <a:endParaRPr lang="en-US" dirty="0">
              <a:solidFill>
                <a:prstClr val="white"/>
              </a:solidFill>
            </a:endParaRPr>
          </a:p>
        </p:txBody>
      </p:sp>
      <p:pic>
        <p:nvPicPr>
          <p:cNvPr id="3" name="Picture 2">
            <a:extLst>
              <a:ext uri="{FF2B5EF4-FFF2-40B4-BE49-F238E27FC236}">
                <a16:creationId xmlns:a16="http://schemas.microsoft.com/office/drawing/2014/main" id="{1B0B8186-32F5-AA4E-89A5-7F0A3AA8C535}"/>
              </a:ext>
            </a:extLst>
          </p:cNvPr>
          <p:cNvPicPr>
            <a:picLocks noChangeAspect="1"/>
          </p:cNvPicPr>
          <p:nvPr/>
        </p:nvPicPr>
        <p:blipFill>
          <a:blip r:embed="rId3"/>
          <a:stretch>
            <a:fillRect/>
          </a:stretch>
        </p:blipFill>
        <p:spPr>
          <a:xfrm>
            <a:off x="1943836" y="1037133"/>
            <a:ext cx="5326394" cy="4386442"/>
          </a:xfrm>
          <a:prstGeom prst="rect">
            <a:avLst/>
          </a:prstGeom>
        </p:spPr>
      </p:pic>
    </p:spTree>
    <p:extLst>
      <p:ext uri="{BB962C8B-B14F-4D97-AF65-F5344CB8AC3E}">
        <p14:creationId xmlns:p14="http://schemas.microsoft.com/office/powerpoint/2010/main" val="302546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FA3574-8B36-B540-8283-644247E6769F}"/>
              </a:ext>
            </a:extLst>
          </p:cNvPr>
          <p:cNvSpPr>
            <a:spLocks noGrp="1"/>
          </p:cNvSpPr>
          <p:nvPr>
            <p:ph type="sldNum" sz="quarter" idx="4"/>
          </p:nvPr>
        </p:nvSpPr>
        <p:spPr/>
        <p:txBody>
          <a:bodyPr/>
          <a:lstStyle/>
          <a:p>
            <a:pPr fontAlgn="base">
              <a:spcBef>
                <a:spcPct val="0"/>
              </a:spcBef>
              <a:spcAft>
                <a:spcPct val="0"/>
              </a:spcAft>
              <a:defRPr/>
            </a:pPr>
            <a:fld id="{D8A45CD4-1AF8-A947-A626-794C8D00BFA0}" type="slidenum">
              <a:rPr lang="en-US">
                <a:solidFill>
                  <a:prstClr val="white"/>
                </a:solidFill>
              </a:rPr>
              <a:pPr fontAlgn="base">
                <a:spcBef>
                  <a:spcPct val="0"/>
                </a:spcBef>
                <a:spcAft>
                  <a:spcPct val="0"/>
                </a:spcAft>
                <a:defRPr/>
              </a:pPr>
              <a:t>8</a:t>
            </a:fld>
            <a:endParaRPr lang="en-US" dirty="0">
              <a:solidFill>
                <a:prstClr val="white"/>
              </a:solidFill>
            </a:endParaRPr>
          </a:p>
        </p:txBody>
      </p:sp>
      <p:pic>
        <p:nvPicPr>
          <p:cNvPr id="10" name="Content Placeholder 9">
            <a:extLst>
              <a:ext uri="{FF2B5EF4-FFF2-40B4-BE49-F238E27FC236}">
                <a16:creationId xmlns:a16="http://schemas.microsoft.com/office/drawing/2014/main" id="{AD337825-A712-A44D-95F7-3CAF2E9ACCF7}"/>
              </a:ext>
            </a:extLst>
          </p:cNvPr>
          <p:cNvPicPr>
            <a:picLocks noGrp="1" noChangeAspect="1"/>
          </p:cNvPicPr>
          <p:nvPr>
            <p:ph idx="1"/>
          </p:nvPr>
        </p:nvPicPr>
        <p:blipFill>
          <a:blip r:embed="rId2"/>
          <a:stretch>
            <a:fillRect/>
          </a:stretch>
        </p:blipFill>
        <p:spPr>
          <a:xfrm>
            <a:off x="1221699" y="1711690"/>
            <a:ext cx="6698485" cy="3145758"/>
          </a:xfrm>
        </p:spPr>
      </p:pic>
    </p:spTree>
    <p:extLst>
      <p:ext uri="{BB962C8B-B14F-4D97-AF65-F5344CB8AC3E}">
        <p14:creationId xmlns:p14="http://schemas.microsoft.com/office/powerpoint/2010/main" val="405724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CB003-B6E4-4F8B-A892-D9F86F3F8234}"/>
              </a:ext>
            </a:extLst>
          </p:cNvPr>
          <p:cNvSpPr>
            <a:spLocks noGrp="1"/>
          </p:cNvSpPr>
          <p:nvPr>
            <p:ph type="title"/>
          </p:nvPr>
        </p:nvSpPr>
        <p:spPr>
          <a:xfrm>
            <a:off x="381000" y="260685"/>
            <a:ext cx="8382000" cy="838200"/>
          </a:xfrm>
        </p:spPr>
        <p:txBody>
          <a:bodyPr/>
          <a:lstStyle/>
          <a:p>
            <a:r>
              <a:rPr lang="en-US" dirty="0"/>
              <a:t>Focusing On Our Priorities</a:t>
            </a:r>
          </a:p>
        </p:txBody>
      </p:sp>
      <p:graphicFrame>
        <p:nvGraphicFramePr>
          <p:cNvPr id="5" name="Content Placeholder 4">
            <a:extLst>
              <a:ext uri="{FF2B5EF4-FFF2-40B4-BE49-F238E27FC236}">
                <a16:creationId xmlns:a16="http://schemas.microsoft.com/office/drawing/2014/main" id="{7C958869-F3F1-4D8F-B115-150C4E592FE7}"/>
              </a:ext>
            </a:extLst>
          </p:cNvPr>
          <p:cNvGraphicFramePr>
            <a:graphicFrameLocks noGrp="1"/>
          </p:cNvGraphicFramePr>
          <p:nvPr>
            <p:ph idx="1"/>
            <p:extLst>
              <p:ext uri="{D42A27DB-BD31-4B8C-83A1-F6EECF244321}">
                <p14:modId xmlns:p14="http://schemas.microsoft.com/office/powerpoint/2010/main" val="1550780585"/>
              </p:ext>
            </p:extLst>
          </p:nvPr>
        </p:nvGraphicFramePr>
        <p:xfrm>
          <a:off x="914400" y="2057400"/>
          <a:ext cx="7515922" cy="405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810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potx" id="{E07B9D51-7A1B-445F-BE90-03D726D2647E}" vid="{A3B9CE9F-B01A-4D15-BC8D-DAC2DD449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rategyLabs_PowerPointTemplate">
  <a:themeElements>
    <a:clrScheme name="StategyLabs-ColorScheme">
      <a:dk1>
        <a:srgbClr val="252525"/>
      </a:dk1>
      <a:lt1>
        <a:sysClr val="window" lastClr="FFFFFF"/>
      </a:lt1>
      <a:dk2>
        <a:srgbClr val="43BAC6"/>
      </a:dk2>
      <a:lt2>
        <a:srgbClr val="EEECE1"/>
      </a:lt2>
      <a:accent1>
        <a:srgbClr val="43BAC6"/>
      </a:accent1>
      <a:accent2>
        <a:srgbClr val="C4024C"/>
      </a:accent2>
      <a:accent3>
        <a:srgbClr val="F8BE09"/>
      </a:accent3>
      <a:accent4>
        <a:srgbClr val="FFFFFF"/>
      </a:accent4>
      <a:accent5>
        <a:srgbClr val="252525"/>
      </a:accent5>
      <a:accent6>
        <a:srgbClr val="369BA5"/>
      </a:accent6>
      <a:hlink>
        <a:srgbClr val="C4024C"/>
      </a:hlink>
      <a:folHlink>
        <a:srgbClr val="9001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potx" id="{E07B9D51-7A1B-445F-BE90-03D726D2647E}" vid="{A3B9CE9F-B01A-4D15-BC8D-DAC2DD44910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591</Words>
  <Application>Microsoft Office PowerPoint</Application>
  <PresentationFormat>On-screen Show (4:3)</PresentationFormat>
  <Paragraphs>78</Paragraphs>
  <Slides>14</Slides>
  <Notes>10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Arial Unicode MS</vt:lpstr>
      <vt:lpstr>Arial</vt:lpstr>
      <vt:lpstr>Calibri</vt:lpstr>
      <vt:lpstr>Corbel</vt:lpstr>
      <vt:lpstr>Franklin Gothic Demi</vt:lpstr>
      <vt:lpstr>Segoe UI</vt:lpstr>
      <vt:lpstr>Segoe UI Bold</vt:lpstr>
      <vt:lpstr>Wingdings</vt:lpstr>
      <vt:lpstr>Wingdings 2</vt:lpstr>
      <vt:lpstr>Wingdings 3</vt:lpstr>
      <vt:lpstr>DHE PowerPoint</vt:lpstr>
      <vt:lpstr>Office Theme</vt:lpstr>
      <vt:lpstr>StrategyLabs_PowerPointTemplate</vt:lpstr>
      <vt:lpstr>1_DHE PowerPoint</vt:lpstr>
      <vt:lpstr>The Equity Framework</vt:lpstr>
      <vt:lpstr>Vision Statement </vt:lpstr>
      <vt:lpstr>Background: BHE Retreat – September 2018</vt:lpstr>
      <vt:lpstr>Why a Top-Level Goal?</vt:lpstr>
      <vt:lpstr>President Obama: 2020 College Completion Goal</vt:lpstr>
      <vt:lpstr>60%</vt:lpstr>
      <vt:lpstr>PowerPoint Presentation</vt:lpstr>
      <vt:lpstr>PowerPoint Presentation</vt:lpstr>
      <vt:lpstr>Focusing On Our Priorities</vt:lpstr>
      <vt:lpstr>Narrowing the Focus</vt:lpstr>
      <vt:lpstr>Why Equity?</vt:lpstr>
      <vt:lpstr>Equity Lens</vt:lpstr>
      <vt:lpstr>Three Reasons the Equity Lens as the Top Priority is the Right Choice:</vt:lpstr>
      <vt:lpstr>Vision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Higher Education Retreat</dc:title>
  <dc:creator>Noyes, Matt (DHE)</dc:creator>
  <cp:lastModifiedBy>Chadha, Suchita (DHE)</cp:lastModifiedBy>
  <cp:revision>13</cp:revision>
  <cp:lastPrinted>2019-03-27T18:49:38Z</cp:lastPrinted>
  <dcterms:created xsi:type="dcterms:W3CDTF">2019-03-27T12:59:15Z</dcterms:created>
  <dcterms:modified xsi:type="dcterms:W3CDTF">2019-04-02T12:52:52Z</dcterms:modified>
</cp:coreProperties>
</file>